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8978900" cy="5041900"/>
  <p:notesSz cx="8978900" cy="50419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3417" y="1562989"/>
            <a:ext cx="7632065" cy="10587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46835" y="2823464"/>
            <a:ext cx="6285230" cy="1260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0C497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0A467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0C497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48945" y="1159637"/>
            <a:ext cx="3905821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624133" y="1159637"/>
            <a:ext cx="3905821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0C497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98920" y="744062"/>
            <a:ext cx="2181058" cy="377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rgbClr val="0C497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36814" y="2144816"/>
            <a:ext cx="4149090" cy="1128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0A467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052826" y="4688967"/>
            <a:ext cx="2873248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48945" y="4688967"/>
            <a:ext cx="2065147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464808" y="4688967"/>
            <a:ext cx="2065147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Relationship Id="rId4" Type="http://schemas.openxmlformats.org/officeDocument/2006/relationships/image" Target="../media/image25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Relationship Id="rId4" Type="http://schemas.openxmlformats.org/officeDocument/2006/relationships/image" Target="../media/image25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Relationship Id="rId4" Type="http://schemas.openxmlformats.org/officeDocument/2006/relationships/image" Target="../media/image30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5" Type="http://schemas.openxmlformats.org/officeDocument/2006/relationships/image" Target="../media/image54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5" Type="http://schemas.openxmlformats.org/officeDocument/2006/relationships/image" Target="../media/image58.jpg"/><Relationship Id="rId6" Type="http://schemas.openxmlformats.org/officeDocument/2006/relationships/image" Target="../media/image59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5" Type="http://schemas.openxmlformats.org/officeDocument/2006/relationships/image" Target="../media/image5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Relationship Id="rId7" Type="http://schemas.openxmlformats.org/officeDocument/2006/relationships/image" Target="../media/image65.jpg"/><Relationship Id="rId8" Type="http://schemas.openxmlformats.org/officeDocument/2006/relationships/image" Target="../media/image66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Relationship Id="rId7" Type="http://schemas.openxmlformats.org/officeDocument/2006/relationships/image" Target="../media/image65.jpg"/><Relationship Id="rId8" Type="http://schemas.openxmlformats.org/officeDocument/2006/relationships/image" Target="../media/image66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Relationship Id="rId3" Type="http://schemas.openxmlformats.org/officeDocument/2006/relationships/image" Target="../media/image80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Relationship Id="rId4" Type="http://schemas.openxmlformats.org/officeDocument/2006/relationships/image" Target="../media/image85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73644" y="2038177"/>
            <a:ext cx="0" cy="756920"/>
          </a:xfrm>
          <a:custGeom>
            <a:avLst/>
            <a:gdLst/>
            <a:ahLst/>
            <a:cxnLst/>
            <a:rect l="l" t="t" r="r" b="b"/>
            <a:pathLst>
              <a:path w="0" h="756919">
                <a:moveTo>
                  <a:pt x="0" y="756630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41478" y="5031600"/>
            <a:ext cx="845185" cy="0"/>
          </a:xfrm>
          <a:custGeom>
            <a:avLst/>
            <a:gdLst/>
            <a:ahLst/>
            <a:cxnLst/>
            <a:rect l="l" t="t" r="r" b="b"/>
            <a:pathLst>
              <a:path w="845185" h="0">
                <a:moveTo>
                  <a:pt x="0" y="0"/>
                </a:moveTo>
                <a:lnTo>
                  <a:pt x="844967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205804" y="1765515"/>
            <a:ext cx="50292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85" b="1">
                <a:solidFill>
                  <a:srgbClr val="084477"/>
                </a:solidFill>
                <a:latin typeface="Arial"/>
                <a:cs typeface="Arial"/>
              </a:rPr>
              <a:t>P</a:t>
            </a:r>
            <a:r>
              <a:rPr dirty="0" sz="1400" spc="-25" b="1">
                <a:solidFill>
                  <a:srgbClr val="084477"/>
                </a:solidFill>
                <a:latin typeface="Arial"/>
                <a:cs typeface="Arial"/>
              </a:rPr>
              <a:t> </a:t>
            </a:r>
            <a:r>
              <a:rPr dirty="0" sz="2300" spc="-55">
                <a:solidFill>
                  <a:srgbClr val="084477"/>
                </a:solidFill>
                <a:latin typeface="Arial"/>
                <a:cs typeface="Arial"/>
              </a:rPr>
              <a:t>□</a:t>
            </a:r>
            <a:r>
              <a:rPr dirty="0" sz="1400" spc="-55" b="1">
                <a:solidFill>
                  <a:srgbClr val="084477"/>
                </a:solidFill>
                <a:latin typeface="Arial"/>
                <a:cs typeface="Arial"/>
              </a:rPr>
              <a:t>U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0681" y="2037693"/>
            <a:ext cx="43497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175">
                <a:solidFill>
                  <a:srgbClr val="084477"/>
                </a:solidFill>
                <a:latin typeface="Arial"/>
                <a:cs typeface="Arial"/>
              </a:rPr>
              <a:t>Bits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98173" y="3995476"/>
            <a:ext cx="1119505" cy="43942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 marR="5080" indent="10795">
              <a:lnSpc>
                <a:spcPts val="1450"/>
              </a:lnSpc>
              <a:spcBef>
                <a:spcPts val="445"/>
              </a:spcBef>
            </a:pPr>
            <a:r>
              <a:rPr dirty="0" sz="1500" spc="155">
                <a:solidFill>
                  <a:srgbClr val="084477"/>
                </a:solidFill>
                <a:latin typeface="Arial"/>
                <a:cs typeface="Arial"/>
              </a:rPr>
              <a:t>Funciones  </a:t>
            </a:r>
            <a:r>
              <a:rPr dirty="0" sz="1500" spc="125">
                <a:solidFill>
                  <a:srgbClr val="084477"/>
                </a:solidFill>
                <a:latin typeface="Arial"/>
                <a:cs typeface="Arial"/>
              </a:rPr>
              <a:t>principales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5958" y="0"/>
            <a:ext cx="1930678" cy="19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955591"/>
            <a:ext cx="3842473" cy="2080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32905" y="0"/>
            <a:ext cx="4045494" cy="5036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63722" y="1971971"/>
            <a:ext cx="0" cy="983615"/>
          </a:xfrm>
          <a:custGeom>
            <a:avLst/>
            <a:gdLst/>
            <a:ahLst/>
            <a:cxnLst/>
            <a:rect l="l" t="t" r="r" b="b"/>
            <a:pathLst>
              <a:path w="0" h="983614">
                <a:moveTo>
                  <a:pt x="0" y="983621"/>
                </a:moveTo>
                <a:lnTo>
                  <a:pt x="0" y="0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76292" y="1549757"/>
            <a:ext cx="3667760" cy="215709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algn="just" marL="92710" marR="12065" indent="-80645">
              <a:lnSpc>
                <a:spcPts val="1040"/>
              </a:lnSpc>
              <a:spcBef>
                <a:spcPts val="220"/>
              </a:spcBef>
              <a:buChar char="•"/>
              <a:tabLst>
                <a:tab pos="99695" algn="l"/>
              </a:tabLst>
            </a:pPr>
            <a:r>
              <a:rPr dirty="0" sz="950" spc="15">
                <a:solidFill>
                  <a:srgbClr val="155680"/>
                </a:solidFill>
                <a:latin typeface="Arial"/>
                <a:cs typeface="Arial"/>
              </a:rPr>
              <a:t>Definir </a:t>
            </a:r>
            <a:r>
              <a:rPr dirty="0" sz="950" spc="20">
                <a:solidFill>
                  <a:srgbClr val="155680"/>
                </a:solidFill>
                <a:latin typeface="Arial"/>
                <a:cs typeface="Arial"/>
              </a:rPr>
              <a:t>el </a:t>
            </a:r>
            <a:r>
              <a:rPr dirty="0" sz="950" spc="55">
                <a:solidFill>
                  <a:srgbClr val="155680"/>
                </a:solidFill>
                <a:latin typeface="Arial"/>
                <a:cs typeface="Arial"/>
              </a:rPr>
              <a:t>medio o </a:t>
            </a:r>
            <a:r>
              <a:rPr dirty="0" sz="950" spc="45">
                <a:solidFill>
                  <a:srgbClr val="155680"/>
                </a:solidFill>
                <a:latin typeface="Arial"/>
                <a:cs typeface="Arial"/>
              </a:rPr>
              <a:t>medios </a:t>
            </a:r>
            <a:r>
              <a:rPr dirty="0" sz="950" spc="25">
                <a:solidFill>
                  <a:srgbClr val="155680"/>
                </a:solidFill>
                <a:latin typeface="Arial"/>
                <a:cs typeface="Arial"/>
              </a:rPr>
              <a:t>fisicos </a:t>
            </a:r>
            <a:r>
              <a:rPr dirty="0" sz="950" spc="30">
                <a:solidFill>
                  <a:srgbClr val="155680"/>
                </a:solidFill>
                <a:latin typeface="Arial"/>
                <a:cs typeface="Arial"/>
              </a:rPr>
              <a:t>por </a:t>
            </a:r>
            <a:r>
              <a:rPr dirty="0" sz="950" spc="25">
                <a:solidFill>
                  <a:srgbClr val="155680"/>
                </a:solidFill>
                <a:latin typeface="Arial"/>
                <a:cs typeface="Arial"/>
              </a:rPr>
              <a:t>los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que va a </a:t>
            </a:r>
            <a:r>
              <a:rPr dirty="0" sz="950" spc="25">
                <a:solidFill>
                  <a:srgbClr val="155680"/>
                </a:solidFill>
                <a:latin typeface="Arial"/>
                <a:cs typeface="Arial"/>
              </a:rPr>
              <a:t>viajar </a:t>
            </a:r>
            <a:r>
              <a:rPr dirty="0" sz="950" spc="20">
                <a:solidFill>
                  <a:srgbClr val="155680"/>
                </a:solidFill>
                <a:latin typeface="Arial"/>
                <a:cs typeface="Arial"/>
              </a:rPr>
              <a:t>la  </a:t>
            </a:r>
            <a:r>
              <a:rPr dirty="0" sz="950" spc="40">
                <a:solidFill>
                  <a:srgbClr val="155680"/>
                </a:solidFill>
                <a:latin typeface="Arial"/>
                <a:cs typeface="Arial"/>
              </a:rPr>
              <a:t>comunicación: </a:t>
            </a:r>
            <a:r>
              <a:rPr dirty="0" sz="950" spc="55">
                <a:solidFill>
                  <a:srgbClr val="155680"/>
                </a:solidFill>
                <a:latin typeface="Arial"/>
                <a:cs typeface="Arial"/>
              </a:rPr>
              <a:t>cable </a:t>
            </a:r>
            <a:r>
              <a:rPr dirty="0" sz="950" spc="65">
                <a:solidFill>
                  <a:srgbClr val="155680"/>
                </a:solidFill>
                <a:latin typeface="Arial"/>
                <a:cs typeface="Arial"/>
              </a:rPr>
              <a:t>de </a:t>
            </a:r>
            <a:r>
              <a:rPr dirty="0" sz="950" spc="50">
                <a:solidFill>
                  <a:srgbClr val="155680"/>
                </a:solidFill>
                <a:latin typeface="Arial"/>
                <a:cs typeface="Arial"/>
              </a:rPr>
              <a:t>pares </a:t>
            </a:r>
            <a:r>
              <a:rPr dirty="0" sz="950" spc="30">
                <a:solidFill>
                  <a:srgbClr val="155680"/>
                </a:solidFill>
                <a:latin typeface="Arial"/>
                <a:cs typeface="Arial"/>
              </a:rPr>
              <a:t>trenzados,</a:t>
            </a:r>
            <a:r>
              <a:rPr dirty="0" sz="950" spc="32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155680"/>
                </a:solidFill>
                <a:latin typeface="Arial"/>
                <a:cs typeface="Arial"/>
              </a:rPr>
              <a:t>cable </a:t>
            </a:r>
            <a:r>
              <a:rPr dirty="0" sz="950" spc="40">
                <a:solidFill>
                  <a:srgbClr val="155680"/>
                </a:solidFill>
                <a:latin typeface="Arial"/>
                <a:cs typeface="Arial"/>
              </a:rPr>
              <a:t>coaxial  </a:t>
            </a:r>
            <a:r>
              <a:rPr dirty="0" sz="950" spc="15">
                <a:solidFill>
                  <a:srgbClr val="155680"/>
                </a:solidFill>
                <a:latin typeface="Arial"/>
                <a:cs typeface="Arial"/>
              </a:rPr>
              <a:t>GPON,</a:t>
            </a:r>
            <a:r>
              <a:rPr dirty="0" sz="950" spc="-10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50">
                <a:solidFill>
                  <a:srgbClr val="155680"/>
                </a:solidFill>
                <a:latin typeface="Arial"/>
                <a:cs typeface="Arial"/>
              </a:rPr>
              <a:t>ondas</a:t>
            </a:r>
            <a:r>
              <a:rPr dirty="0" sz="950" spc="-9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microondas,</a:t>
            </a:r>
            <a:r>
              <a:rPr dirty="0" sz="950" spc="-5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155680"/>
                </a:solidFill>
                <a:latin typeface="Arial"/>
                <a:cs typeface="Arial"/>
              </a:rPr>
              <a:t>fibra</a:t>
            </a:r>
            <a:r>
              <a:rPr dirty="0" sz="950" spc="-55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216789"/>
                </a:solidFill>
                <a:latin typeface="Arial"/>
                <a:cs typeface="Arial"/>
              </a:rPr>
              <a:t>óptica.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155680"/>
              </a:buClr>
              <a:buFont typeface="Arial"/>
              <a:buChar char="•"/>
            </a:pPr>
            <a:endParaRPr sz="800">
              <a:latin typeface="Arial"/>
              <a:cs typeface="Arial"/>
            </a:endParaRPr>
          </a:p>
          <a:p>
            <a:pPr algn="just" marL="93980" marR="6350" indent="-81915">
              <a:lnSpc>
                <a:spcPct val="92000"/>
              </a:lnSpc>
              <a:spcBef>
                <a:spcPts val="5"/>
              </a:spcBef>
              <a:buChar char="•"/>
              <a:tabLst>
                <a:tab pos="99695" algn="l"/>
              </a:tabLst>
            </a:pPr>
            <a:r>
              <a:rPr dirty="0" sz="950" spc="15">
                <a:solidFill>
                  <a:srgbClr val="155680"/>
                </a:solidFill>
                <a:latin typeface="Arial"/>
                <a:cs typeface="Arial"/>
              </a:rPr>
              <a:t>Definir </a:t>
            </a:r>
            <a:r>
              <a:rPr dirty="0" sz="950" spc="20">
                <a:solidFill>
                  <a:srgbClr val="155680"/>
                </a:solidFill>
                <a:latin typeface="Arial"/>
                <a:cs typeface="Arial"/>
              </a:rPr>
              <a:t>las </a:t>
            </a:r>
            <a:r>
              <a:rPr dirty="0" sz="950" spc="45">
                <a:solidFill>
                  <a:srgbClr val="155680"/>
                </a:solidFill>
                <a:latin typeface="Arial"/>
                <a:cs typeface="Arial"/>
              </a:rPr>
              <a:t>características </a:t>
            </a:r>
            <a:r>
              <a:rPr dirty="0" sz="950" spc="40">
                <a:solidFill>
                  <a:srgbClr val="155680"/>
                </a:solidFill>
                <a:latin typeface="Arial"/>
                <a:cs typeface="Arial"/>
              </a:rPr>
              <a:t>materiales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(componentes </a:t>
            </a:r>
            <a:r>
              <a:rPr dirty="0" sz="1050" spc="30">
                <a:solidFill>
                  <a:srgbClr val="155680"/>
                </a:solidFill>
                <a:latin typeface="Times New Roman"/>
                <a:cs typeface="Times New Roman"/>
              </a:rPr>
              <a:t>y  </a:t>
            </a:r>
            <a:r>
              <a:rPr dirty="0" sz="950" spc="40">
                <a:solidFill>
                  <a:srgbClr val="155680"/>
                </a:solidFill>
                <a:latin typeface="Arial"/>
                <a:cs typeface="Arial"/>
              </a:rPr>
              <a:t>conectores </a:t>
            </a:r>
            <a:r>
              <a:rPr dirty="0" sz="950" spc="25">
                <a:solidFill>
                  <a:srgbClr val="155680"/>
                </a:solidFill>
                <a:latin typeface="Arial"/>
                <a:cs typeface="Arial"/>
              </a:rPr>
              <a:t>mecánicos) </a:t>
            </a:r>
            <a:r>
              <a:rPr dirty="0" sz="900" spc="25">
                <a:solidFill>
                  <a:srgbClr val="155680"/>
                </a:solidFill>
                <a:latin typeface="Arial"/>
                <a:cs typeface="Arial"/>
              </a:rPr>
              <a:t>y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eléctricas </a:t>
            </a:r>
            <a:r>
              <a:rPr dirty="0" sz="950" spc="5">
                <a:solidFill>
                  <a:srgbClr val="155680"/>
                </a:solidFill>
                <a:latin typeface="Arial"/>
                <a:cs typeface="Arial"/>
              </a:rPr>
              <a:t>(niveles de </a:t>
            </a:r>
            <a:r>
              <a:rPr dirty="0" sz="950" spc="10">
                <a:solidFill>
                  <a:srgbClr val="155680"/>
                </a:solidFill>
                <a:latin typeface="Arial"/>
                <a:cs typeface="Arial"/>
              </a:rPr>
              <a:t>tensión) </a:t>
            </a:r>
            <a:r>
              <a:rPr dirty="0" sz="950" spc="15">
                <a:solidFill>
                  <a:srgbClr val="155680"/>
                </a:solidFill>
                <a:latin typeface="Arial"/>
                <a:cs typeface="Arial"/>
              </a:rPr>
              <a:t>que </a:t>
            </a:r>
            <a:r>
              <a:rPr dirty="0" sz="950" spc="20">
                <a:solidFill>
                  <a:srgbClr val="155680"/>
                </a:solidFill>
                <a:latin typeface="Arial"/>
                <a:cs typeface="Arial"/>
              </a:rPr>
              <a:t>se  van a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usar </a:t>
            </a:r>
            <a:r>
              <a:rPr dirty="0" sz="950" spc="45">
                <a:solidFill>
                  <a:srgbClr val="155680"/>
                </a:solidFill>
                <a:latin typeface="Arial"/>
                <a:cs typeface="Arial"/>
              </a:rPr>
              <a:t>en </a:t>
            </a:r>
            <a:r>
              <a:rPr dirty="0" sz="950" spc="30">
                <a:solidFill>
                  <a:srgbClr val="155680"/>
                </a:solidFill>
                <a:latin typeface="Arial"/>
                <a:cs typeface="Arial"/>
              </a:rPr>
              <a:t>la transmisión </a:t>
            </a:r>
            <a:r>
              <a:rPr dirty="0" sz="950" spc="40">
                <a:solidFill>
                  <a:srgbClr val="155680"/>
                </a:solidFill>
                <a:latin typeface="Arial"/>
                <a:cs typeface="Arial"/>
              </a:rPr>
              <a:t>de </a:t>
            </a:r>
            <a:r>
              <a:rPr dirty="0" sz="950" spc="25">
                <a:solidFill>
                  <a:srgbClr val="155680"/>
                </a:solidFill>
                <a:latin typeface="Arial"/>
                <a:cs typeface="Arial"/>
              </a:rPr>
              <a:t>los </a:t>
            </a:r>
            <a:r>
              <a:rPr dirty="0" sz="950" spc="55">
                <a:solidFill>
                  <a:srgbClr val="155680"/>
                </a:solidFill>
                <a:latin typeface="Arial"/>
                <a:cs typeface="Arial"/>
              </a:rPr>
              <a:t>datos por </a:t>
            </a:r>
            <a:r>
              <a:rPr dirty="0" sz="950" spc="50">
                <a:solidFill>
                  <a:srgbClr val="155680"/>
                </a:solidFill>
                <a:latin typeface="Arial"/>
                <a:cs typeface="Arial"/>
              </a:rPr>
              <a:t>los </a:t>
            </a:r>
            <a:r>
              <a:rPr dirty="0" sz="950" spc="45">
                <a:solidFill>
                  <a:srgbClr val="155680"/>
                </a:solidFill>
                <a:latin typeface="Arial"/>
                <a:cs typeface="Arial"/>
              </a:rPr>
              <a:t>medios  </a:t>
            </a:r>
            <a:r>
              <a:rPr dirty="0" sz="950" spc="10">
                <a:solidFill>
                  <a:srgbClr val="155680"/>
                </a:solidFill>
                <a:latin typeface="Arial"/>
                <a:cs typeface="Arial"/>
              </a:rPr>
              <a:t>físicos.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55680"/>
              </a:buClr>
              <a:buFont typeface="Arial"/>
              <a:buChar char="•"/>
            </a:pPr>
            <a:endParaRPr sz="750">
              <a:latin typeface="Arial"/>
              <a:cs typeface="Arial"/>
            </a:endParaRPr>
          </a:p>
          <a:p>
            <a:pPr marL="96520" indent="-84455">
              <a:lnSpc>
                <a:spcPct val="100000"/>
              </a:lnSpc>
              <a:buChar char="•"/>
              <a:tabLst>
                <a:tab pos="97155" algn="l"/>
              </a:tabLst>
            </a:pPr>
            <a:r>
              <a:rPr dirty="0" sz="950" spc="15">
                <a:solidFill>
                  <a:srgbClr val="155680"/>
                </a:solidFill>
                <a:latin typeface="Arial"/>
                <a:cs typeface="Arial"/>
              </a:rPr>
              <a:t>Transmitir</a:t>
            </a:r>
            <a:r>
              <a:rPr dirty="0" sz="950" spc="5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15">
                <a:solidFill>
                  <a:srgbClr val="155680"/>
                </a:solidFill>
                <a:latin typeface="Arial"/>
                <a:cs typeface="Arial"/>
              </a:rPr>
              <a:t>el</a:t>
            </a:r>
            <a:r>
              <a:rPr dirty="0" sz="950" spc="-5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155680"/>
                </a:solidFill>
                <a:latin typeface="Arial"/>
                <a:cs typeface="Arial"/>
              </a:rPr>
              <a:t>flujo</a:t>
            </a:r>
            <a:r>
              <a:rPr dirty="0" sz="950" spc="-7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155680"/>
                </a:solidFill>
                <a:latin typeface="Arial"/>
                <a:cs typeface="Arial"/>
              </a:rPr>
              <a:t>de</a:t>
            </a:r>
            <a:r>
              <a:rPr dirty="0" sz="950" spc="-75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155680"/>
                </a:solidFill>
                <a:latin typeface="Arial"/>
                <a:cs typeface="Arial"/>
              </a:rPr>
              <a:t>bits</a:t>
            </a:r>
            <a:r>
              <a:rPr dirty="0" sz="950" spc="-95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85">
                <a:solidFill>
                  <a:srgbClr val="155680"/>
                </a:solidFill>
                <a:latin typeface="Arial"/>
                <a:cs typeface="Arial"/>
              </a:rPr>
              <a:t>a</a:t>
            </a:r>
            <a:r>
              <a:rPr dirty="0" sz="950" spc="-8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través</a:t>
            </a:r>
            <a:r>
              <a:rPr dirty="0" sz="950" spc="-55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del</a:t>
            </a:r>
            <a:r>
              <a:rPr dirty="0" sz="950" spc="-85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medio.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155680"/>
              </a:buClr>
              <a:buFont typeface="Arial"/>
              <a:buChar char="•"/>
            </a:pPr>
            <a:endParaRPr sz="850">
              <a:latin typeface="Arial"/>
              <a:cs typeface="Arial"/>
            </a:endParaRPr>
          </a:p>
          <a:p>
            <a:pPr algn="just" marL="94615" marR="5080" indent="-82550">
              <a:lnSpc>
                <a:spcPts val="1080"/>
              </a:lnSpc>
              <a:buChar char="•"/>
              <a:tabLst>
                <a:tab pos="100330" algn="l"/>
              </a:tabLst>
            </a:pP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Manejar</a:t>
            </a:r>
            <a:r>
              <a:rPr dirty="0" sz="950" spc="-35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155680"/>
                </a:solidFill>
                <a:latin typeface="Arial"/>
                <a:cs typeface="Arial"/>
              </a:rPr>
              <a:t>las</a:t>
            </a:r>
            <a:r>
              <a:rPr dirty="0" sz="950" spc="-5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155680"/>
                </a:solidFill>
                <a:latin typeface="Arial"/>
                <a:cs typeface="Arial"/>
              </a:rPr>
              <a:t>señales</a:t>
            </a:r>
            <a:r>
              <a:rPr dirty="0" sz="950" spc="-10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eléctricas</a:t>
            </a:r>
            <a:r>
              <a:rPr dirty="0" sz="950" spc="-4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del</a:t>
            </a:r>
            <a:r>
              <a:rPr dirty="0" sz="950" spc="-6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155680"/>
                </a:solidFill>
                <a:latin typeface="Arial"/>
                <a:cs typeface="Arial"/>
              </a:rPr>
              <a:t>medio</a:t>
            </a:r>
            <a:r>
              <a:rPr dirty="0" sz="950" spc="-10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155680"/>
                </a:solidFill>
                <a:latin typeface="Arial"/>
                <a:cs typeface="Arial"/>
              </a:rPr>
              <a:t>de</a:t>
            </a:r>
            <a:r>
              <a:rPr dirty="0" sz="950" spc="-55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155680"/>
                </a:solidFill>
                <a:latin typeface="Arial"/>
                <a:cs typeface="Arial"/>
              </a:rPr>
              <a:t>transmisión,</a:t>
            </a:r>
            <a:r>
              <a:rPr dirty="0" sz="950" spc="-7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155680"/>
                </a:solidFill>
                <a:latin typeface="Arial"/>
                <a:cs typeface="Arial"/>
              </a:rPr>
              <a:t>polos  </a:t>
            </a:r>
            <a:r>
              <a:rPr dirty="0" sz="950" spc="55">
                <a:solidFill>
                  <a:srgbClr val="155680"/>
                </a:solidFill>
                <a:latin typeface="Arial"/>
                <a:cs typeface="Arial"/>
              </a:rPr>
              <a:t>en</a:t>
            </a:r>
            <a:r>
              <a:rPr dirty="0" sz="950" spc="-6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55">
                <a:solidFill>
                  <a:srgbClr val="155680"/>
                </a:solidFill>
                <a:latin typeface="Arial"/>
                <a:cs typeface="Arial"/>
              </a:rPr>
              <a:t>un</a:t>
            </a:r>
            <a:r>
              <a:rPr dirty="0" sz="950" spc="-114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enchufe,</a:t>
            </a:r>
            <a:r>
              <a:rPr dirty="0" sz="950" spc="-80">
                <a:solidFill>
                  <a:srgbClr val="1556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etc.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55680"/>
              </a:buClr>
              <a:buFont typeface="Arial"/>
              <a:buChar char="•"/>
            </a:pPr>
            <a:endParaRPr sz="850">
              <a:latin typeface="Arial"/>
              <a:cs typeface="Arial"/>
            </a:endParaRPr>
          </a:p>
          <a:p>
            <a:pPr algn="just" marL="93980" marR="10160" indent="-81915">
              <a:lnSpc>
                <a:spcPts val="1040"/>
              </a:lnSpc>
              <a:buChar char="•"/>
              <a:tabLst>
                <a:tab pos="93345" algn="l"/>
              </a:tabLst>
            </a:pPr>
            <a:r>
              <a:rPr dirty="0" sz="950" spc="30">
                <a:solidFill>
                  <a:srgbClr val="155680"/>
                </a:solidFill>
                <a:latin typeface="Arial"/>
                <a:cs typeface="Arial"/>
              </a:rPr>
              <a:t>Garantizar </a:t>
            </a:r>
            <a:r>
              <a:rPr dirty="0" sz="950" spc="25">
                <a:solidFill>
                  <a:srgbClr val="155680"/>
                </a:solidFill>
                <a:latin typeface="Arial"/>
                <a:cs typeface="Arial"/>
              </a:rPr>
              <a:t>la </a:t>
            </a:r>
            <a:r>
              <a:rPr dirty="0" sz="950" spc="35">
                <a:solidFill>
                  <a:srgbClr val="155680"/>
                </a:solidFill>
                <a:latin typeface="Arial"/>
                <a:cs typeface="Arial"/>
              </a:rPr>
              <a:t>conexión (aunque </a:t>
            </a:r>
            <a:r>
              <a:rPr dirty="0" sz="950" spc="40">
                <a:solidFill>
                  <a:srgbClr val="155680"/>
                </a:solidFill>
                <a:latin typeface="Arial"/>
                <a:cs typeface="Arial"/>
              </a:rPr>
              <a:t>no </a:t>
            </a:r>
            <a:r>
              <a:rPr dirty="0" sz="950" spc="25">
                <a:solidFill>
                  <a:srgbClr val="155680"/>
                </a:solidFill>
                <a:latin typeface="Arial"/>
                <a:cs typeface="Arial"/>
              </a:rPr>
              <a:t>la </a:t>
            </a:r>
            <a:r>
              <a:rPr dirty="0" sz="950" spc="30">
                <a:solidFill>
                  <a:srgbClr val="155680"/>
                </a:solidFill>
                <a:latin typeface="Arial"/>
                <a:cs typeface="Arial"/>
              </a:rPr>
              <a:t>fiabilidad </a:t>
            </a:r>
            <a:r>
              <a:rPr dirty="0" sz="950" spc="50">
                <a:solidFill>
                  <a:srgbClr val="155680"/>
                </a:solidFill>
                <a:latin typeface="Arial"/>
                <a:cs typeface="Arial"/>
              </a:rPr>
              <a:t>de </a:t>
            </a:r>
            <a:r>
              <a:rPr dirty="0" sz="950" spc="45">
                <a:solidFill>
                  <a:srgbClr val="155680"/>
                </a:solidFill>
                <a:latin typeface="Arial"/>
                <a:cs typeface="Arial"/>
              </a:rPr>
              <a:t>dicha  </a:t>
            </a:r>
            <a:r>
              <a:rPr dirty="0" sz="950" spc="15">
                <a:solidFill>
                  <a:srgbClr val="155680"/>
                </a:solidFill>
                <a:latin typeface="Arial"/>
                <a:cs typeface="Arial"/>
              </a:rPr>
              <a:t>conexión).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7889" y="791549"/>
            <a:ext cx="2988945" cy="3543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50" spc="30">
                <a:solidFill>
                  <a:srgbClr val="155680"/>
                </a:solidFill>
              </a:rPr>
              <a:t>Funciones</a:t>
            </a:r>
            <a:r>
              <a:rPr dirty="0" sz="2150" spc="-65">
                <a:solidFill>
                  <a:srgbClr val="155680"/>
                </a:solidFill>
              </a:rPr>
              <a:t> </a:t>
            </a:r>
            <a:r>
              <a:rPr dirty="0" sz="2150" spc="25">
                <a:solidFill>
                  <a:srgbClr val="155680"/>
                </a:solidFill>
              </a:rPr>
              <a:t>principales</a:t>
            </a:r>
            <a:endParaRPr sz="21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73644" y="2038177"/>
            <a:ext cx="0" cy="756920"/>
          </a:xfrm>
          <a:custGeom>
            <a:avLst/>
            <a:gdLst/>
            <a:ahLst/>
            <a:cxnLst/>
            <a:rect l="l" t="t" r="r" b="b"/>
            <a:pathLst>
              <a:path w="0" h="756919">
                <a:moveTo>
                  <a:pt x="0" y="756630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41478" y="5031600"/>
            <a:ext cx="845185" cy="0"/>
          </a:xfrm>
          <a:custGeom>
            <a:avLst/>
            <a:gdLst/>
            <a:ahLst/>
            <a:cxnLst/>
            <a:rect l="l" t="t" r="r" b="b"/>
            <a:pathLst>
              <a:path w="845185" h="0">
                <a:moveTo>
                  <a:pt x="0" y="0"/>
                </a:moveTo>
                <a:lnTo>
                  <a:pt x="844967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205804" y="1765515"/>
            <a:ext cx="50292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85" b="1">
                <a:solidFill>
                  <a:srgbClr val="084477"/>
                </a:solidFill>
                <a:latin typeface="Arial"/>
                <a:cs typeface="Arial"/>
              </a:rPr>
              <a:t>P</a:t>
            </a:r>
            <a:r>
              <a:rPr dirty="0" sz="1400" spc="-25" b="1">
                <a:solidFill>
                  <a:srgbClr val="084477"/>
                </a:solidFill>
                <a:latin typeface="Arial"/>
                <a:cs typeface="Arial"/>
              </a:rPr>
              <a:t> </a:t>
            </a:r>
            <a:r>
              <a:rPr dirty="0" sz="2300" spc="-55">
                <a:solidFill>
                  <a:srgbClr val="084477"/>
                </a:solidFill>
                <a:latin typeface="Arial"/>
                <a:cs typeface="Arial"/>
              </a:rPr>
              <a:t>□</a:t>
            </a:r>
            <a:r>
              <a:rPr dirty="0" sz="1400" spc="-55" b="1">
                <a:solidFill>
                  <a:srgbClr val="084477"/>
                </a:solidFill>
                <a:latin typeface="Arial"/>
                <a:cs typeface="Arial"/>
              </a:rPr>
              <a:t>U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0681" y="2037693"/>
            <a:ext cx="43497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175">
                <a:solidFill>
                  <a:srgbClr val="084477"/>
                </a:solidFill>
                <a:latin typeface="Arial"/>
                <a:cs typeface="Arial"/>
              </a:rPr>
              <a:t>Bits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98173" y="3995476"/>
            <a:ext cx="1119505" cy="43942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 marR="5080" indent="10795">
              <a:lnSpc>
                <a:spcPts val="1450"/>
              </a:lnSpc>
              <a:spcBef>
                <a:spcPts val="445"/>
              </a:spcBef>
            </a:pPr>
            <a:r>
              <a:rPr dirty="0" sz="1500" spc="155">
                <a:solidFill>
                  <a:srgbClr val="084477"/>
                </a:solidFill>
                <a:latin typeface="Arial"/>
                <a:cs typeface="Arial"/>
              </a:rPr>
              <a:t>Funciones  </a:t>
            </a:r>
            <a:r>
              <a:rPr dirty="0" sz="1500" spc="125">
                <a:solidFill>
                  <a:srgbClr val="084477"/>
                </a:solidFill>
                <a:latin typeface="Arial"/>
                <a:cs typeface="Arial"/>
              </a:rPr>
              <a:t>principales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4148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59490" y="0"/>
            <a:ext cx="3818910" cy="5036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61974" y="2520528"/>
            <a:ext cx="0" cy="1717039"/>
          </a:xfrm>
          <a:custGeom>
            <a:avLst/>
            <a:gdLst/>
            <a:ahLst/>
            <a:cxnLst/>
            <a:rect l="l" t="t" r="r" b="b"/>
            <a:pathLst>
              <a:path w="0" h="1717039">
                <a:moveTo>
                  <a:pt x="0" y="1716608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4712" y="2520528"/>
            <a:ext cx="2926715" cy="0"/>
          </a:xfrm>
          <a:custGeom>
            <a:avLst/>
            <a:gdLst/>
            <a:ahLst/>
            <a:cxnLst/>
            <a:rect l="l" t="t" r="r" b="b"/>
            <a:pathLst>
              <a:path w="2926715" h="0">
                <a:moveTo>
                  <a:pt x="0" y="0"/>
                </a:moveTo>
                <a:lnTo>
                  <a:pt x="2926701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33533" y="4407379"/>
            <a:ext cx="1945005" cy="0"/>
          </a:xfrm>
          <a:custGeom>
            <a:avLst/>
            <a:gdLst/>
            <a:ahLst/>
            <a:cxnLst/>
            <a:rect l="l" t="t" r="r" b="b"/>
            <a:pathLst>
              <a:path w="1945004" h="0">
                <a:moveTo>
                  <a:pt x="0" y="0"/>
                </a:moveTo>
                <a:lnTo>
                  <a:pt x="1944840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378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212988" y="445941"/>
            <a:ext cx="584835" cy="4000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50" spc="-65">
                <a:solidFill>
                  <a:srgbClr val="135480"/>
                </a:solidFill>
              </a:rPr>
              <a:t>Bits</a:t>
            </a:r>
            <a:endParaRPr sz="2450"/>
          </a:p>
        </p:txBody>
      </p:sp>
      <p:sp>
        <p:nvSpPr>
          <p:cNvPr id="10" name="object 10"/>
          <p:cNvSpPr txBox="1"/>
          <p:nvPr/>
        </p:nvSpPr>
        <p:spPr>
          <a:xfrm>
            <a:off x="3178372" y="3234641"/>
            <a:ext cx="1227455" cy="560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dirty="0" baseline="-19841" sz="5250" spc="-1552">
                <a:solidFill>
                  <a:srgbClr val="7C7B7C"/>
                </a:solidFill>
                <a:latin typeface="Arial"/>
                <a:cs typeface="Arial"/>
              </a:rPr>
              <a:t>-</a:t>
            </a:r>
            <a:r>
              <a:rPr dirty="0" sz="900" spc="-20">
                <a:solidFill>
                  <a:srgbClr val="7C7B7C"/>
                </a:solidFill>
                <a:latin typeface="Times New Roman"/>
                <a:cs typeface="Times New Roman"/>
              </a:rPr>
              <a:t>,_</a:t>
            </a:r>
            <a:r>
              <a:rPr dirty="0" sz="900">
                <a:solidFill>
                  <a:srgbClr val="7C7B7C"/>
                </a:solidFill>
                <a:latin typeface="Times New Roman"/>
                <a:cs typeface="Times New Roman"/>
              </a:rPr>
              <a:t> </a:t>
            </a:r>
            <a:r>
              <a:rPr dirty="0" sz="900" spc="70">
                <a:solidFill>
                  <a:srgbClr val="7C7B7C"/>
                </a:solidFill>
                <a:latin typeface="Times New Roman"/>
                <a:cs typeface="Times New Roman"/>
              </a:rPr>
              <a:t> </a:t>
            </a:r>
            <a:r>
              <a:rPr dirty="0" sz="900" spc="-25">
                <a:solidFill>
                  <a:srgbClr val="939395"/>
                </a:solidFill>
                <a:latin typeface="Times New Roman"/>
                <a:cs typeface="Times New Roman"/>
              </a:rPr>
              <a:t>[B</a:t>
            </a:r>
            <a:r>
              <a:rPr dirty="0" sz="900">
                <a:solidFill>
                  <a:srgbClr val="939395"/>
                </a:solidFill>
                <a:latin typeface="Times New Roman"/>
                <a:cs typeface="Times New Roman"/>
              </a:rPr>
              <a:t> </a:t>
            </a:r>
            <a:r>
              <a:rPr dirty="0" sz="900" spc="-110">
                <a:solidFill>
                  <a:srgbClr val="939395"/>
                </a:solidFill>
                <a:latin typeface="Times New Roman"/>
                <a:cs typeface="Times New Roman"/>
              </a:rPr>
              <a:t> </a:t>
            </a:r>
            <a:r>
              <a:rPr dirty="0" sz="800" spc="-15">
                <a:solidFill>
                  <a:srgbClr val="939395"/>
                </a:solidFill>
                <a:latin typeface="Times New Roman"/>
                <a:cs typeface="Times New Roman"/>
              </a:rPr>
              <a:t>[iJ</a:t>
            </a:r>
            <a:r>
              <a:rPr dirty="0" sz="800">
                <a:solidFill>
                  <a:srgbClr val="939395"/>
                </a:solidFill>
                <a:latin typeface="Times New Roman"/>
                <a:cs typeface="Times New Roman"/>
              </a:rPr>
              <a:t> </a:t>
            </a:r>
            <a:r>
              <a:rPr dirty="0" sz="800" spc="15">
                <a:solidFill>
                  <a:srgbClr val="939395"/>
                </a:solidFill>
                <a:latin typeface="Times New Roman"/>
                <a:cs typeface="Times New Roman"/>
              </a:rPr>
              <a:t> </a:t>
            </a:r>
            <a:r>
              <a:rPr dirty="0" sz="850" spc="-100">
                <a:solidFill>
                  <a:srgbClr val="939395"/>
                </a:solidFill>
                <a:latin typeface="Times New Roman"/>
                <a:cs typeface="Times New Roman"/>
              </a:rPr>
              <a:t>@</a:t>
            </a:r>
            <a:r>
              <a:rPr dirty="0" sz="850" spc="-35">
                <a:solidFill>
                  <a:srgbClr val="939395"/>
                </a:solidFill>
                <a:latin typeface="Times New Roman"/>
                <a:cs typeface="Times New Roman"/>
              </a:rPr>
              <a:t>)</a:t>
            </a:r>
            <a:r>
              <a:rPr dirty="0" sz="850" spc="-25">
                <a:solidFill>
                  <a:srgbClr val="939395"/>
                </a:solidFill>
                <a:latin typeface="Times New Roman"/>
                <a:cs typeface="Times New Roman"/>
              </a:rPr>
              <a:t> </a:t>
            </a:r>
            <a:r>
              <a:rPr dirty="0" sz="800" spc="-35">
                <a:solidFill>
                  <a:srgbClr val="939395"/>
                </a:solidFill>
                <a:latin typeface="Times New Roman"/>
                <a:cs typeface="Times New Roman"/>
              </a:rPr>
              <a:t>[iJ</a:t>
            </a:r>
            <a:r>
              <a:rPr dirty="0" sz="800">
                <a:solidFill>
                  <a:srgbClr val="939395"/>
                </a:solidFill>
                <a:latin typeface="Times New Roman"/>
                <a:cs typeface="Times New Roman"/>
              </a:rPr>
              <a:t> </a:t>
            </a:r>
            <a:r>
              <a:rPr dirty="0" sz="800" spc="80">
                <a:solidFill>
                  <a:srgbClr val="939395"/>
                </a:solidFill>
                <a:latin typeface="Times New Roman"/>
                <a:cs typeface="Times New Roman"/>
              </a:rPr>
              <a:t> </a:t>
            </a:r>
            <a:r>
              <a:rPr dirty="0" sz="800" spc="-30">
                <a:solidFill>
                  <a:srgbClr val="939395"/>
                </a:solidFill>
                <a:latin typeface="Times New Roman"/>
                <a:cs typeface="Times New Roman"/>
              </a:rPr>
              <a:t>[,]</a:t>
            </a:r>
            <a:r>
              <a:rPr dirty="0" sz="800" spc="-5">
                <a:solidFill>
                  <a:srgbClr val="939395"/>
                </a:solidFill>
                <a:latin typeface="Times New Roman"/>
                <a:cs typeface="Times New Roman"/>
              </a:rPr>
              <a:t> </a:t>
            </a:r>
            <a:r>
              <a:rPr dirty="0" sz="1050" spc="-70">
                <a:solidFill>
                  <a:srgbClr val="939395"/>
                </a:solidFill>
                <a:latin typeface="Arial"/>
                <a:cs typeface="Arial"/>
              </a:rPr>
              <a:t>0</a:t>
            </a:r>
            <a:r>
              <a:rPr dirty="0" sz="1050">
                <a:solidFill>
                  <a:srgbClr val="939395"/>
                </a:solidFill>
                <a:latin typeface="Arial"/>
                <a:cs typeface="Arial"/>
              </a:rPr>
              <a:t>  </a:t>
            </a:r>
            <a:r>
              <a:rPr dirty="0" sz="1050" spc="30">
                <a:solidFill>
                  <a:srgbClr val="939395"/>
                </a:solidFill>
                <a:latin typeface="Arial"/>
                <a:cs typeface="Arial"/>
              </a:rPr>
              <a:t> </a:t>
            </a:r>
            <a:r>
              <a:rPr dirty="0" sz="800" spc="-35">
                <a:solidFill>
                  <a:srgbClr val="939395"/>
                </a:solidFill>
                <a:latin typeface="Times New Roman"/>
                <a:cs typeface="Times New Roman"/>
              </a:rPr>
              <a:t>[iJ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1627" y="3822738"/>
            <a:ext cx="96520" cy="309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45"/>
              </a:lnSpc>
              <a:spcBef>
                <a:spcPts val="100"/>
              </a:spcBef>
            </a:pPr>
            <a:r>
              <a:rPr dirty="0" sz="1000" spc="-5">
                <a:solidFill>
                  <a:srgbClr val="666466"/>
                </a:solidFill>
                <a:latin typeface="Arial"/>
                <a:cs typeface="Arial"/>
              </a:rPr>
              <a:t>"'</a:t>
            </a:r>
            <a:endParaRPr sz="1000">
              <a:latin typeface="Arial"/>
              <a:cs typeface="Arial"/>
            </a:endParaRPr>
          </a:p>
          <a:p>
            <a:pPr marL="17780">
              <a:lnSpc>
                <a:spcPts val="1085"/>
              </a:lnSpc>
            </a:pPr>
            <a:r>
              <a:rPr dirty="0" sz="950" spc="-5">
                <a:solidFill>
                  <a:srgbClr val="666466"/>
                </a:solidFill>
                <a:latin typeface="Arial"/>
                <a:cs typeface="Arial"/>
              </a:rPr>
              <a:t>'"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0044" y="4048087"/>
            <a:ext cx="130810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65">
                <a:solidFill>
                  <a:srgbClr val="666466"/>
                </a:solidFill>
                <a:latin typeface="Arial"/>
                <a:cs typeface="Arial"/>
              </a:rPr>
              <a:t>...</a:t>
            </a:r>
            <a:r>
              <a:rPr dirty="0" sz="1050" spc="65" i="1">
                <a:solidFill>
                  <a:srgbClr val="666466"/>
                </a:solidFill>
                <a:latin typeface="Arial"/>
                <a:cs typeface="Arial"/>
              </a:rPr>
              <a:t>'V'wVW'VvMN'\J\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86208" y="2888640"/>
            <a:ext cx="8661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145">
              <a:lnSpc>
                <a:spcPct val="100000"/>
              </a:lnSpc>
              <a:spcBef>
                <a:spcPts val="100"/>
              </a:spcBef>
            </a:pPr>
            <a:r>
              <a:rPr dirty="0" sz="500" spc="-20" b="1">
                <a:solidFill>
                  <a:srgbClr val="666466"/>
                </a:solidFill>
                <a:latin typeface="Arial"/>
                <a:cs typeface="Arial"/>
              </a:rPr>
              <a:t>Sel\eles </a:t>
            </a:r>
            <a:r>
              <a:rPr dirty="0" sz="500" spc="-20" b="1">
                <a:solidFill>
                  <a:srgbClr val="4D4D4D"/>
                </a:solidFill>
                <a:latin typeface="Arial"/>
                <a:cs typeface="Arial"/>
              </a:rPr>
              <a:t>e</a:t>
            </a:r>
            <a:r>
              <a:rPr dirty="0" sz="500" spc="-20" b="1">
                <a:solidFill>
                  <a:srgbClr val="666466"/>
                </a:solidFill>
                <a:latin typeface="Arial"/>
                <a:cs typeface="Arial"/>
              </a:rPr>
              <a:t>'6ctricasde </a:t>
            </a:r>
            <a:r>
              <a:rPr dirty="0" sz="500" spc="-40" b="1">
                <a:solidFill>
                  <a:srgbClr val="666466"/>
                </a:solidFill>
                <a:latin typeface="Arial"/>
                <a:cs typeface="Arial"/>
              </a:rPr>
              <a:t>muestra  </a:t>
            </a:r>
            <a:r>
              <a:rPr dirty="0" sz="500" spc="-35" b="1">
                <a:solidFill>
                  <a:srgbClr val="666466"/>
                </a:solidFill>
                <a:latin typeface="Arial"/>
                <a:cs typeface="Arial"/>
              </a:rPr>
              <a:t>transmitidas</a:t>
            </a:r>
            <a:r>
              <a:rPr dirty="0" sz="500" spc="-75" b="1">
                <a:solidFill>
                  <a:srgbClr val="666466"/>
                </a:solidFill>
                <a:latin typeface="Arial"/>
                <a:cs typeface="Arial"/>
              </a:rPr>
              <a:t> </a:t>
            </a:r>
            <a:r>
              <a:rPr dirty="0" sz="500" spc="-15" b="1">
                <a:solidFill>
                  <a:srgbClr val="666466"/>
                </a:solidFill>
                <a:latin typeface="Arial"/>
                <a:cs typeface="Arial"/>
              </a:rPr>
              <a:t>porcable</a:t>
            </a:r>
            <a:r>
              <a:rPr dirty="0" sz="500" spc="-70" b="1">
                <a:solidFill>
                  <a:srgbClr val="666466"/>
                </a:solidFill>
                <a:latin typeface="Arial"/>
                <a:cs typeface="Arial"/>
              </a:rPr>
              <a:t> </a:t>
            </a:r>
            <a:r>
              <a:rPr dirty="0" sz="500" spc="-5" b="1">
                <a:solidFill>
                  <a:srgbClr val="666466"/>
                </a:solidFill>
                <a:latin typeface="Arial"/>
                <a:cs typeface="Arial"/>
              </a:rPr>
              <a:t>de</a:t>
            </a:r>
            <a:r>
              <a:rPr dirty="0" sz="500" spc="-105" b="1">
                <a:solidFill>
                  <a:srgbClr val="666466"/>
                </a:solidFill>
                <a:latin typeface="Arial"/>
                <a:cs typeface="Arial"/>
              </a:rPr>
              <a:t> </a:t>
            </a:r>
            <a:r>
              <a:rPr dirty="0" sz="500" spc="-30" b="1">
                <a:solidFill>
                  <a:srgbClr val="666466"/>
                </a:solidFill>
                <a:latin typeface="Arial"/>
                <a:cs typeface="Arial"/>
              </a:rPr>
              <a:t>cobre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5496" y="3304788"/>
            <a:ext cx="885825" cy="179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575"/>
              </a:lnSpc>
              <a:spcBef>
                <a:spcPts val="100"/>
              </a:spcBef>
            </a:pPr>
            <a:r>
              <a:rPr dirty="0" sz="500" spc="-20" b="1">
                <a:solidFill>
                  <a:srgbClr val="666466"/>
                </a:solidFill>
                <a:latin typeface="Arial"/>
                <a:cs typeface="Arial"/>
              </a:rPr>
              <a:t>Sel\ales </a:t>
            </a:r>
            <a:r>
              <a:rPr dirty="0" sz="500" spc="-25" b="1">
                <a:solidFill>
                  <a:srgbClr val="666466"/>
                </a:solidFill>
                <a:latin typeface="Arial"/>
                <a:cs typeface="Arial"/>
              </a:rPr>
              <a:t>r</a:t>
            </a:r>
            <a:r>
              <a:rPr dirty="0" sz="500" spc="-25" b="1">
                <a:solidFill>
                  <a:srgbClr val="4D4D4D"/>
                </a:solidFill>
                <a:latin typeface="Arial"/>
                <a:cs typeface="Arial"/>
              </a:rPr>
              <a:t>e</a:t>
            </a:r>
            <a:r>
              <a:rPr dirty="0" sz="500" spc="-25" b="1">
                <a:solidFill>
                  <a:srgbClr val="666466"/>
                </a:solidFill>
                <a:latin typeface="Arial"/>
                <a:cs typeface="Arial"/>
              </a:rPr>
              <a:t>Pf8sen</a:t>
            </a:r>
            <a:r>
              <a:rPr dirty="0" sz="500" spc="-25" b="1">
                <a:solidFill>
                  <a:srgbClr val="4D4D4D"/>
                </a:solidFill>
                <a:latin typeface="Arial"/>
                <a:cs typeface="Arial"/>
              </a:rPr>
              <a:t>ta</a:t>
            </a:r>
            <a:r>
              <a:rPr dirty="0" sz="500" spc="-25" b="1">
                <a:solidFill>
                  <a:srgbClr val="666466"/>
                </a:solidFill>
                <a:latin typeface="Arial"/>
                <a:cs typeface="Arial"/>
              </a:rPr>
              <a:t>tivas</a:t>
            </a:r>
            <a:r>
              <a:rPr dirty="0" sz="400" spc="-25" b="1">
                <a:solidFill>
                  <a:srgbClr val="666466"/>
                </a:solidFill>
                <a:latin typeface="Arial"/>
                <a:cs typeface="Arial"/>
              </a:rPr>
              <a:t>de</a:t>
            </a:r>
            <a:r>
              <a:rPr dirty="0" sz="400" spc="-35" b="1">
                <a:solidFill>
                  <a:srgbClr val="666466"/>
                </a:solidFill>
                <a:latin typeface="Arial"/>
                <a:cs typeface="Arial"/>
              </a:rPr>
              <a:t> </a:t>
            </a:r>
            <a:r>
              <a:rPr dirty="0" sz="500" spc="-25" b="1">
                <a:solidFill>
                  <a:srgbClr val="4D4D4D"/>
                </a:solidFill>
                <a:latin typeface="Times New Roman"/>
                <a:cs typeface="Times New Roman"/>
              </a:rPr>
              <a:t>fi</a:t>
            </a:r>
            <a:r>
              <a:rPr dirty="0" sz="500" spc="-25" b="1">
                <a:solidFill>
                  <a:srgbClr val="666466"/>
                </a:solidFill>
                <a:latin typeface="Times New Roman"/>
                <a:cs typeface="Times New Roman"/>
              </a:rPr>
              <a:t>bra</a:t>
            </a:r>
            <a:endParaRPr sz="500">
              <a:latin typeface="Times New Roman"/>
              <a:cs typeface="Times New Roman"/>
            </a:endParaRPr>
          </a:p>
          <a:p>
            <a:pPr algn="ctr" marL="635">
              <a:lnSpc>
                <a:spcPts val="635"/>
              </a:lnSpc>
            </a:pPr>
            <a:r>
              <a:rPr dirty="0" sz="550" spc="10" b="1">
                <a:solidFill>
                  <a:srgbClr val="666466"/>
                </a:solidFill>
                <a:latin typeface="Times New Roman"/>
                <a:cs typeface="Times New Roman"/>
              </a:rPr>
              <a:t>de</a:t>
            </a:r>
            <a:r>
              <a:rPr dirty="0" sz="550" spc="-70" b="1">
                <a:solidFill>
                  <a:srgbClr val="666466"/>
                </a:solidFill>
                <a:latin typeface="Times New Roman"/>
                <a:cs typeface="Times New Roman"/>
              </a:rPr>
              <a:t> </a:t>
            </a:r>
            <a:r>
              <a:rPr dirty="0" sz="500" spc="-35" b="1">
                <a:solidFill>
                  <a:srgbClr val="666466"/>
                </a:solidFill>
                <a:latin typeface="Arial"/>
                <a:cs typeface="Arial"/>
              </a:rPr>
              <a:t>pu</a:t>
            </a:r>
            <a:r>
              <a:rPr dirty="0" sz="500" spc="-35" b="1">
                <a:solidFill>
                  <a:srgbClr val="383838"/>
                </a:solidFill>
                <a:latin typeface="Arial"/>
                <a:cs typeface="Arial"/>
              </a:rPr>
              <a:t>l</a:t>
            </a:r>
            <a:r>
              <a:rPr dirty="0" sz="500" spc="-35" b="1">
                <a:solidFill>
                  <a:srgbClr val="666466"/>
                </a:solidFill>
                <a:latin typeface="Arial"/>
                <a:cs typeface="Arial"/>
              </a:rPr>
              <a:t>so</a:t>
            </a:r>
            <a:r>
              <a:rPr dirty="0" sz="500" spc="-95" b="1">
                <a:solidFill>
                  <a:srgbClr val="666466"/>
                </a:solidFill>
                <a:latin typeface="Arial"/>
                <a:cs typeface="Arial"/>
              </a:rPr>
              <a:t> </a:t>
            </a:r>
            <a:r>
              <a:rPr dirty="0" sz="500" b="1">
                <a:solidFill>
                  <a:srgbClr val="666466"/>
                </a:solidFill>
                <a:latin typeface="Arial"/>
                <a:cs typeface="Arial"/>
              </a:rPr>
              <a:t>deluz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88788" y="3842411"/>
            <a:ext cx="654050" cy="18288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500" spc="-25" b="1">
                <a:solidFill>
                  <a:srgbClr val="666466"/>
                </a:solidFill>
                <a:latin typeface="Arial"/>
                <a:cs typeface="Arial"/>
              </a:rPr>
              <a:t>Set\ales</a:t>
            </a:r>
            <a:r>
              <a:rPr dirty="0" sz="500" spc="-75" b="1">
                <a:solidFill>
                  <a:srgbClr val="666466"/>
                </a:solidFill>
                <a:latin typeface="Arial"/>
                <a:cs typeface="Arial"/>
              </a:rPr>
              <a:t> </a:t>
            </a:r>
            <a:r>
              <a:rPr dirty="0" sz="500" spc="-45" b="1">
                <a:solidFill>
                  <a:srgbClr val="666466"/>
                </a:solidFill>
                <a:latin typeface="Arial"/>
                <a:cs typeface="Arial"/>
              </a:rPr>
              <a:t>dem6croondas</a:t>
            </a:r>
            <a:endParaRPr sz="500">
              <a:latin typeface="Arial"/>
              <a:cs typeface="Arial"/>
            </a:endParaRPr>
          </a:p>
          <a:p>
            <a:pPr algn="ctr" marL="5715">
              <a:lnSpc>
                <a:spcPct val="100000"/>
              </a:lnSpc>
              <a:spcBef>
                <a:spcPts val="45"/>
              </a:spcBef>
            </a:pPr>
            <a:r>
              <a:rPr dirty="0" sz="450" spc="10" b="1">
                <a:solidFill>
                  <a:srgbClr val="7C7B7C"/>
                </a:solidFill>
                <a:latin typeface="Arial"/>
                <a:cs typeface="Arial"/>
              </a:rPr>
              <a:t>(ine</a:t>
            </a:r>
            <a:r>
              <a:rPr dirty="0" sz="450" spc="-5" b="1">
                <a:solidFill>
                  <a:srgbClr val="7C7B7C"/>
                </a:solidFill>
                <a:latin typeface="Arial"/>
                <a:cs typeface="Arial"/>
              </a:rPr>
              <a:t> </a:t>
            </a:r>
            <a:r>
              <a:rPr dirty="0" sz="450" spc="10" b="1">
                <a:solidFill>
                  <a:srgbClr val="7C7B7C"/>
                </a:solidFill>
                <a:latin typeface="Arial"/>
                <a:cs typeface="Arial"/>
              </a:rPr>
              <a:t>mbricas)</a:t>
            </a:r>
            <a:endParaRPr sz="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2818" y="1029573"/>
            <a:ext cx="3815715" cy="136715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7620" indent="4445">
              <a:lnSpc>
                <a:spcPct val="92500"/>
              </a:lnSpc>
              <a:spcBef>
                <a:spcPts val="185"/>
              </a:spcBef>
            </a:pP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La </a:t>
            </a:r>
            <a:r>
              <a:rPr dirty="0" sz="950" spc="80">
                <a:solidFill>
                  <a:srgbClr val="135480"/>
                </a:solidFill>
                <a:latin typeface="Arial"/>
                <a:cs typeface="Arial"/>
              </a:rPr>
              <a:t>capa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física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le </a:t>
            </a: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proporciona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servicios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a </a:t>
            </a:r>
            <a:r>
              <a:rPr dirty="0" sz="950" spc="20">
                <a:solidFill>
                  <a:srgbClr val="135480"/>
                </a:solidFill>
                <a:latin typeface="Arial"/>
                <a:cs typeface="Arial"/>
              </a:rPr>
              <a:t>la </a:t>
            </a:r>
            <a:r>
              <a:rPr dirty="0" sz="950" spc="80">
                <a:solidFill>
                  <a:srgbClr val="135480"/>
                </a:solidFill>
                <a:latin typeface="Arial"/>
                <a:cs typeface="Arial"/>
              </a:rPr>
              <a:t>capa de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enlaces </a:t>
            </a: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de  </a:t>
            </a:r>
            <a:r>
              <a:rPr dirty="0" sz="950" spc="65">
                <a:solidFill>
                  <a:srgbClr val="135480"/>
                </a:solidFill>
                <a:latin typeface="Arial"/>
                <a:cs typeface="Arial"/>
              </a:rPr>
              <a:t>datos </a:t>
            </a:r>
            <a:r>
              <a:rPr dirty="0" sz="950" spc="75">
                <a:solidFill>
                  <a:srgbClr val="135480"/>
                </a:solidFill>
                <a:latin typeface="Arial"/>
                <a:cs typeface="Arial"/>
              </a:rPr>
              <a:t>con </a:t>
            </a:r>
            <a:r>
              <a:rPr dirty="0" sz="950" spc="50">
                <a:solidFill>
                  <a:srgbClr val="135480"/>
                </a:solidFill>
                <a:latin typeface="Arial"/>
                <a:cs typeface="Arial"/>
              </a:rPr>
              <a:t>el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objetivo </a:t>
            </a:r>
            <a:r>
              <a:rPr dirty="0" sz="950" spc="45">
                <a:solidFill>
                  <a:srgbClr val="135480"/>
                </a:solidFill>
                <a:latin typeface="Arial"/>
                <a:cs typeface="Arial"/>
              </a:rPr>
              <a:t>que </a:t>
            </a:r>
            <a:r>
              <a:rPr dirty="0" sz="950" spc="40">
                <a:solidFill>
                  <a:srgbClr val="135480"/>
                </a:solidFill>
                <a:latin typeface="Arial"/>
                <a:cs typeface="Arial"/>
              </a:rPr>
              <a:t>esta </a:t>
            </a: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le proporcione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servicios </a:t>
            </a: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a </a:t>
            </a:r>
            <a:r>
              <a:rPr dirty="0" sz="950" spc="20">
                <a:solidFill>
                  <a:srgbClr val="135480"/>
                </a:solidFill>
                <a:latin typeface="Arial"/>
                <a:cs typeface="Arial"/>
              </a:rPr>
              <a:t>la </a:t>
            </a:r>
            <a:r>
              <a:rPr dirty="0" sz="950" spc="80">
                <a:solidFill>
                  <a:srgbClr val="135480"/>
                </a:solidFill>
                <a:latin typeface="Arial"/>
                <a:cs typeface="Arial"/>
              </a:rPr>
              <a:t>capa  de </a:t>
            </a:r>
            <a:r>
              <a:rPr dirty="0" sz="950" spc="40">
                <a:solidFill>
                  <a:srgbClr val="135480"/>
                </a:solidFill>
                <a:latin typeface="Arial"/>
                <a:cs typeface="Arial"/>
              </a:rPr>
              <a:t>red. La </a:t>
            </a:r>
            <a:r>
              <a:rPr dirty="0" sz="950" spc="70">
                <a:solidFill>
                  <a:srgbClr val="135480"/>
                </a:solidFill>
                <a:latin typeface="Arial"/>
                <a:cs typeface="Arial"/>
              </a:rPr>
              <a:t>capa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física </a:t>
            </a:r>
            <a:r>
              <a:rPr dirty="0" sz="950" spc="45">
                <a:solidFill>
                  <a:srgbClr val="135480"/>
                </a:solidFill>
                <a:latin typeface="Arial"/>
                <a:cs typeface="Arial"/>
              </a:rPr>
              <a:t>recibe </a:t>
            </a:r>
            <a:r>
              <a:rPr dirty="0" sz="950" spc="55">
                <a:solidFill>
                  <a:srgbClr val="135480"/>
                </a:solidFill>
                <a:latin typeface="Arial"/>
                <a:cs typeface="Arial"/>
              </a:rPr>
              <a:t>un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flujo </a:t>
            </a:r>
            <a:r>
              <a:rPr dirty="0" sz="950" spc="45">
                <a:solidFill>
                  <a:srgbClr val="135480"/>
                </a:solidFill>
                <a:latin typeface="Arial"/>
                <a:cs typeface="Arial"/>
              </a:rPr>
              <a:t>de </a:t>
            </a:r>
            <a:r>
              <a:rPr dirty="0" sz="950" spc="55">
                <a:solidFill>
                  <a:srgbClr val="135480"/>
                </a:solidFill>
                <a:latin typeface="Arial"/>
                <a:cs typeface="Arial"/>
              </a:rPr>
              <a:t>bits </a:t>
            </a:r>
            <a:r>
              <a:rPr dirty="0" sz="950" spc="85">
                <a:solidFill>
                  <a:srgbClr val="135480"/>
                </a:solidFill>
                <a:latin typeface="Arial"/>
                <a:cs typeface="Arial"/>
              </a:rPr>
              <a:t>e </a:t>
            </a: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intenta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enviarlo </a:t>
            </a:r>
            <a:r>
              <a:rPr dirty="0" sz="950" spc="20">
                <a:solidFill>
                  <a:srgbClr val="135480"/>
                </a:solidFill>
                <a:latin typeface="Arial"/>
                <a:cs typeface="Arial"/>
              </a:rPr>
              <a:t>al 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destino,</a:t>
            </a:r>
            <a:r>
              <a:rPr dirty="0" sz="950" spc="-70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135480"/>
                </a:solidFill>
                <a:latin typeface="Arial"/>
                <a:cs typeface="Arial"/>
              </a:rPr>
              <a:t>no</a:t>
            </a:r>
            <a:r>
              <a:rPr dirty="0" sz="950" spc="-40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siendo</a:t>
            </a:r>
            <a:r>
              <a:rPr dirty="0" sz="950" spc="-100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40">
                <a:solidFill>
                  <a:srgbClr val="135480"/>
                </a:solidFill>
                <a:latin typeface="Arial"/>
                <a:cs typeface="Arial"/>
              </a:rPr>
              <a:t>su</a:t>
            </a:r>
            <a:r>
              <a:rPr dirty="0" sz="950" spc="-45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135480"/>
                </a:solidFill>
                <a:latin typeface="Arial"/>
                <a:cs typeface="Arial"/>
              </a:rPr>
              <a:t>responsabilidad</a:t>
            </a:r>
            <a:r>
              <a:rPr dirty="0" sz="950" spc="-135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entregarlos</a:t>
            </a:r>
            <a:r>
              <a:rPr dirty="0" sz="950" spc="-40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23698A"/>
                </a:solidFill>
                <a:latin typeface="Arial"/>
                <a:cs typeface="Arial"/>
              </a:rPr>
              <a:t>libre</a:t>
            </a:r>
            <a:r>
              <a:rPr dirty="0" sz="950" spc="-130">
                <a:solidFill>
                  <a:srgbClr val="23698A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135480"/>
                </a:solidFill>
                <a:latin typeface="Arial"/>
                <a:cs typeface="Arial"/>
              </a:rPr>
              <a:t>de</a:t>
            </a:r>
            <a:r>
              <a:rPr dirty="0" sz="950" spc="-80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20">
                <a:solidFill>
                  <a:srgbClr val="135480"/>
                </a:solidFill>
                <a:latin typeface="Arial"/>
                <a:cs typeface="Arial"/>
              </a:rPr>
              <a:t>errores.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 algn="just" marL="12700" marR="5080" indent="4445">
              <a:lnSpc>
                <a:spcPts val="1040"/>
              </a:lnSpc>
            </a:pPr>
            <a:r>
              <a:rPr dirty="0" sz="950" spc="45">
                <a:solidFill>
                  <a:srgbClr val="135480"/>
                </a:solidFill>
                <a:latin typeface="Arial"/>
                <a:cs typeface="Arial"/>
              </a:rPr>
              <a:t>Para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habilitar </a:t>
            </a:r>
            <a:r>
              <a:rPr dirty="0" sz="950" spc="50">
                <a:solidFill>
                  <a:srgbClr val="135480"/>
                </a:solidFill>
                <a:latin typeface="Arial"/>
                <a:cs typeface="Arial"/>
              </a:rPr>
              <a:t>un </a:t>
            </a:r>
            <a:r>
              <a:rPr dirty="0" sz="950" spc="20">
                <a:solidFill>
                  <a:srgbClr val="135480"/>
                </a:solidFill>
                <a:latin typeface="Arial"/>
                <a:cs typeface="Arial"/>
              </a:rPr>
              <a:t>dispositivo </a:t>
            </a:r>
            <a:r>
              <a:rPr dirty="0" sz="950" spc="40">
                <a:solidFill>
                  <a:srgbClr val="135480"/>
                </a:solidFill>
                <a:latin typeface="Arial"/>
                <a:cs typeface="Arial"/>
              </a:rPr>
              <a:t>receptor </a:t>
            </a:r>
            <a:r>
              <a:rPr dirty="0" sz="950" spc="50">
                <a:solidFill>
                  <a:srgbClr val="135480"/>
                </a:solidFill>
                <a:latin typeface="Arial"/>
                <a:cs typeface="Arial"/>
              </a:rPr>
              <a:t>a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fin </a:t>
            </a:r>
            <a:r>
              <a:rPr dirty="0" sz="950" spc="50">
                <a:solidFill>
                  <a:srgbClr val="135480"/>
                </a:solidFill>
                <a:latin typeface="Arial"/>
                <a:cs typeface="Arial"/>
              </a:rPr>
              <a:t>de </a:t>
            </a: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reconocer de  </a:t>
            </a:r>
            <a:r>
              <a:rPr dirty="0" sz="950" spc="50">
                <a:solidFill>
                  <a:srgbClr val="135480"/>
                </a:solidFill>
                <a:latin typeface="Arial"/>
                <a:cs typeface="Arial"/>
              </a:rPr>
              <a:t>manera </a:t>
            </a:r>
            <a:r>
              <a:rPr dirty="0" sz="950" spc="55">
                <a:solidFill>
                  <a:srgbClr val="135480"/>
                </a:solidFill>
                <a:latin typeface="Arial"/>
                <a:cs typeface="Arial"/>
              </a:rPr>
              <a:t>clara </a:t>
            </a:r>
            <a:r>
              <a:rPr dirty="0" sz="950" spc="45">
                <a:solidFill>
                  <a:srgbClr val="135480"/>
                </a:solidFill>
                <a:latin typeface="Arial"/>
                <a:cs typeface="Arial"/>
              </a:rPr>
              <a:t>el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limite </a:t>
            </a:r>
            <a:r>
              <a:rPr dirty="0" sz="950" spc="45">
                <a:solidFill>
                  <a:srgbClr val="135480"/>
                </a:solidFill>
                <a:latin typeface="Arial"/>
                <a:cs typeface="Arial"/>
              </a:rPr>
              <a:t>de una trama, </a:t>
            </a: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el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dispositivo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transmisor  </a:t>
            </a:r>
            <a:r>
              <a:rPr dirty="0" sz="950" spc="60">
                <a:solidFill>
                  <a:srgbClr val="135480"/>
                </a:solidFill>
                <a:latin typeface="Arial"/>
                <a:cs typeface="Arial"/>
              </a:rPr>
              <a:t>agrega</a:t>
            </a:r>
            <a:r>
              <a:rPr dirty="0" sz="950" spc="-40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señales</a:t>
            </a:r>
            <a:r>
              <a:rPr dirty="0" sz="950" spc="-55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135480"/>
                </a:solidFill>
                <a:latin typeface="Arial"/>
                <a:cs typeface="Arial"/>
              </a:rPr>
              <a:t>para</a:t>
            </a:r>
            <a:r>
              <a:rPr dirty="0" sz="950" spc="-25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designar</a:t>
            </a:r>
            <a:r>
              <a:rPr dirty="0" sz="950" spc="-10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el</a:t>
            </a:r>
            <a:r>
              <a:rPr dirty="0" sz="950" spc="-65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135480"/>
                </a:solidFill>
                <a:latin typeface="Arial"/>
                <a:cs typeface="Arial"/>
              </a:rPr>
              <a:t>comienzo</a:t>
            </a:r>
            <a:r>
              <a:rPr dirty="0" sz="950" spc="-60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1050" spc="30">
                <a:solidFill>
                  <a:srgbClr val="135480"/>
                </a:solidFill>
                <a:latin typeface="Times New Roman"/>
                <a:cs typeface="Times New Roman"/>
              </a:rPr>
              <a:t>y</a:t>
            </a:r>
            <a:r>
              <a:rPr dirty="0" sz="1050" spc="-70">
                <a:solidFill>
                  <a:srgbClr val="135480"/>
                </a:solidFill>
                <a:latin typeface="Times New Roman"/>
                <a:cs typeface="Times New Roman"/>
              </a:rPr>
              <a:t> </a:t>
            </a:r>
            <a:r>
              <a:rPr dirty="0" sz="950" spc="20">
                <a:solidFill>
                  <a:srgbClr val="135480"/>
                </a:solidFill>
                <a:latin typeface="Arial"/>
                <a:cs typeface="Arial"/>
              </a:rPr>
              <a:t>el</a:t>
            </a:r>
            <a:r>
              <a:rPr dirty="0" sz="950" spc="-60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final</a:t>
            </a:r>
            <a:r>
              <a:rPr dirty="0" sz="950" spc="-50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135480"/>
                </a:solidFill>
                <a:latin typeface="Arial"/>
                <a:cs typeface="Arial"/>
              </a:rPr>
              <a:t>de</a:t>
            </a:r>
            <a:r>
              <a:rPr dirty="0" sz="950" spc="-70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60">
                <a:solidFill>
                  <a:srgbClr val="135480"/>
                </a:solidFill>
                <a:latin typeface="Arial"/>
                <a:cs typeface="Arial"/>
              </a:rPr>
              <a:t>una</a:t>
            </a:r>
            <a:r>
              <a:rPr dirty="0" sz="950" spc="-25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45">
                <a:solidFill>
                  <a:srgbClr val="135480"/>
                </a:solidFill>
                <a:latin typeface="Arial"/>
                <a:cs typeface="Arial"/>
              </a:rPr>
              <a:t>trama. 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Estas señales </a:t>
            </a:r>
            <a:r>
              <a:rPr dirty="0" sz="950" spc="40">
                <a:solidFill>
                  <a:srgbClr val="135480"/>
                </a:solidFill>
                <a:latin typeface="Arial"/>
                <a:cs typeface="Arial"/>
              </a:rPr>
              <a:t>representan </a:t>
            </a: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patrones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específicos </a:t>
            </a:r>
            <a:r>
              <a:rPr dirty="0" sz="950" spc="35">
                <a:solidFill>
                  <a:srgbClr val="135480"/>
                </a:solidFill>
                <a:latin typeface="Arial"/>
                <a:cs typeface="Arial"/>
              </a:rPr>
              <a:t>de </a:t>
            </a:r>
            <a:r>
              <a:rPr dirty="0" sz="950" spc="45">
                <a:solidFill>
                  <a:srgbClr val="135480"/>
                </a:solidFill>
                <a:latin typeface="Arial"/>
                <a:cs typeface="Arial"/>
              </a:rPr>
              <a:t>bits </a:t>
            </a:r>
            <a:r>
              <a:rPr dirty="0" sz="950" spc="70">
                <a:solidFill>
                  <a:srgbClr val="135480"/>
                </a:solidFill>
                <a:latin typeface="Arial"/>
                <a:cs typeface="Arial"/>
              </a:rPr>
              <a:t>para  </a:t>
            </a:r>
            <a:r>
              <a:rPr dirty="0" sz="950" spc="25">
                <a:solidFill>
                  <a:srgbClr val="135480"/>
                </a:solidFill>
                <a:latin typeface="Arial"/>
                <a:cs typeface="Arial"/>
              </a:rPr>
              <a:t>definir los</a:t>
            </a:r>
            <a:r>
              <a:rPr dirty="0" sz="950" spc="-165">
                <a:solidFill>
                  <a:srgbClr val="135480"/>
                </a:solidFill>
                <a:latin typeface="Arial"/>
                <a:cs typeface="Arial"/>
              </a:rPr>
              <a:t> </a:t>
            </a:r>
            <a:r>
              <a:rPr dirty="0" sz="950" spc="30">
                <a:solidFill>
                  <a:srgbClr val="135480"/>
                </a:solidFill>
                <a:latin typeface="Arial"/>
                <a:cs typeface="Arial"/>
              </a:rPr>
              <a:t>datos.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15690" y="2546514"/>
            <a:ext cx="139446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30" b="1">
                <a:solidFill>
                  <a:srgbClr val="666466"/>
                </a:solidFill>
                <a:latin typeface="Arial"/>
                <a:cs typeface="Arial"/>
              </a:rPr>
              <a:t>Representaciones</a:t>
            </a:r>
            <a:r>
              <a:rPr dirty="0" sz="400" spc="-30" b="1">
                <a:solidFill>
                  <a:srgbClr val="666466"/>
                </a:solidFill>
                <a:latin typeface="Arial"/>
                <a:cs typeface="Arial"/>
              </a:rPr>
              <a:t>de</a:t>
            </a:r>
            <a:r>
              <a:rPr dirty="0" sz="400" spc="50" b="1">
                <a:solidFill>
                  <a:srgbClr val="666466"/>
                </a:solidFill>
                <a:latin typeface="Arial"/>
                <a:cs typeface="Arial"/>
              </a:rPr>
              <a:t> </a:t>
            </a:r>
            <a:r>
              <a:rPr dirty="0" sz="500" spc="-30" b="1">
                <a:solidFill>
                  <a:srgbClr val="7C7B7C"/>
                </a:solidFill>
                <a:latin typeface="Arial"/>
                <a:cs typeface="Arial"/>
              </a:rPr>
              <a:t>seriales</a:t>
            </a:r>
            <a:r>
              <a:rPr dirty="0" sz="500" spc="-80" b="1">
                <a:solidFill>
                  <a:srgbClr val="7C7B7C"/>
                </a:solidFill>
                <a:latin typeface="Arial"/>
                <a:cs typeface="Arial"/>
              </a:rPr>
              <a:t> </a:t>
            </a:r>
            <a:r>
              <a:rPr dirty="0" sz="500" spc="5" b="1">
                <a:solidFill>
                  <a:srgbClr val="666466"/>
                </a:solidFill>
                <a:latin typeface="Arial"/>
                <a:cs typeface="Arial"/>
              </a:rPr>
              <a:t>en</a:t>
            </a:r>
            <a:r>
              <a:rPr dirty="0" sz="550" spc="5" b="1">
                <a:solidFill>
                  <a:srgbClr val="7C7B7C"/>
                </a:solidFill>
                <a:latin typeface="Times New Roman"/>
                <a:cs typeface="Times New Roman"/>
              </a:rPr>
              <a:t>los</a:t>
            </a:r>
            <a:r>
              <a:rPr dirty="0" sz="500" spc="5" b="1">
                <a:solidFill>
                  <a:srgbClr val="666466"/>
                </a:solidFill>
                <a:latin typeface="Arial"/>
                <a:cs typeface="Arial"/>
              </a:rPr>
              <a:t>medios</a:t>
            </a:r>
            <a:r>
              <a:rPr dirty="0" sz="500" spc="5" b="1">
                <a:solidFill>
                  <a:srgbClr val="666466"/>
                </a:solidFill>
                <a:latin typeface="Times New Roman"/>
                <a:cs typeface="Times New Roman"/>
              </a:rPr>
              <a:t>físicos</a:t>
            </a:r>
            <a:endParaRPr sz="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73644" y="2038177"/>
            <a:ext cx="0" cy="756920"/>
          </a:xfrm>
          <a:custGeom>
            <a:avLst/>
            <a:gdLst/>
            <a:ahLst/>
            <a:cxnLst/>
            <a:rect l="l" t="t" r="r" b="b"/>
            <a:pathLst>
              <a:path w="0" h="756919">
                <a:moveTo>
                  <a:pt x="0" y="756630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41478" y="5031600"/>
            <a:ext cx="845185" cy="0"/>
          </a:xfrm>
          <a:custGeom>
            <a:avLst/>
            <a:gdLst/>
            <a:ahLst/>
            <a:cxnLst/>
            <a:rect l="l" t="t" r="r" b="b"/>
            <a:pathLst>
              <a:path w="845185" h="0">
                <a:moveTo>
                  <a:pt x="0" y="0"/>
                </a:moveTo>
                <a:lnTo>
                  <a:pt x="844967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205804" y="1765515"/>
            <a:ext cx="50292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85" b="1">
                <a:solidFill>
                  <a:srgbClr val="084477"/>
                </a:solidFill>
                <a:latin typeface="Arial"/>
                <a:cs typeface="Arial"/>
              </a:rPr>
              <a:t>P</a:t>
            </a:r>
            <a:r>
              <a:rPr dirty="0" sz="1400" spc="-25" b="1">
                <a:solidFill>
                  <a:srgbClr val="084477"/>
                </a:solidFill>
                <a:latin typeface="Arial"/>
                <a:cs typeface="Arial"/>
              </a:rPr>
              <a:t> </a:t>
            </a:r>
            <a:r>
              <a:rPr dirty="0" sz="2300" spc="-55">
                <a:solidFill>
                  <a:srgbClr val="084477"/>
                </a:solidFill>
                <a:latin typeface="Arial"/>
                <a:cs typeface="Arial"/>
              </a:rPr>
              <a:t>□</a:t>
            </a:r>
            <a:r>
              <a:rPr dirty="0" sz="1400" spc="-55" b="1">
                <a:solidFill>
                  <a:srgbClr val="084477"/>
                </a:solidFill>
                <a:latin typeface="Arial"/>
                <a:cs typeface="Arial"/>
              </a:rPr>
              <a:t>U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0681" y="2037693"/>
            <a:ext cx="43497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175">
                <a:solidFill>
                  <a:srgbClr val="084477"/>
                </a:solidFill>
                <a:latin typeface="Arial"/>
                <a:cs typeface="Arial"/>
              </a:rPr>
              <a:t>Bits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98173" y="3995476"/>
            <a:ext cx="1119505" cy="439420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12700" marR="5080" indent="10795">
              <a:lnSpc>
                <a:spcPts val="1450"/>
              </a:lnSpc>
              <a:spcBef>
                <a:spcPts val="445"/>
              </a:spcBef>
            </a:pPr>
            <a:r>
              <a:rPr dirty="0" sz="1500" spc="155">
                <a:solidFill>
                  <a:srgbClr val="084477"/>
                </a:solidFill>
                <a:latin typeface="Arial"/>
                <a:cs typeface="Arial"/>
              </a:rPr>
              <a:t>Funciones  </a:t>
            </a:r>
            <a:r>
              <a:rPr dirty="0" sz="1500" spc="125">
                <a:solidFill>
                  <a:srgbClr val="084477"/>
                </a:solidFill>
                <a:latin typeface="Arial"/>
                <a:cs typeface="Arial"/>
              </a:rPr>
              <a:t>principales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12656" y="917416"/>
            <a:ext cx="3365743" cy="1981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73644" y="2913032"/>
            <a:ext cx="0" cy="667385"/>
          </a:xfrm>
          <a:custGeom>
            <a:avLst/>
            <a:gdLst/>
            <a:ahLst/>
            <a:cxnLst/>
            <a:rect l="l" t="t" r="r" b="b"/>
            <a:pathLst>
              <a:path w="0" h="667385">
                <a:moveTo>
                  <a:pt x="0" y="666781"/>
                </a:moveTo>
                <a:lnTo>
                  <a:pt x="0" y="0"/>
                </a:lnTo>
              </a:path>
            </a:pathLst>
          </a:custGeom>
          <a:ln w="236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21229" y="5026871"/>
            <a:ext cx="528955" cy="0"/>
          </a:xfrm>
          <a:custGeom>
            <a:avLst/>
            <a:gdLst/>
            <a:ahLst/>
            <a:cxnLst/>
            <a:rect l="l" t="t" r="r" b="b"/>
            <a:pathLst>
              <a:path w="528954" h="0">
                <a:moveTo>
                  <a:pt x="0" y="0"/>
                </a:moveTo>
                <a:lnTo>
                  <a:pt x="52869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55587" y="1107929"/>
            <a:ext cx="3888104" cy="185102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 indent="2540">
              <a:lnSpc>
                <a:spcPct val="91400"/>
              </a:lnSpc>
              <a:spcBef>
                <a:spcPts val="235"/>
              </a:spcBef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Este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nivel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es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responsable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del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intercambio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de 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datos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entre</a:t>
            </a:r>
            <a:r>
              <a:rPr dirty="0" sz="1300" spc="-8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el</a:t>
            </a:r>
            <a:r>
              <a:rPr dirty="0" sz="1300" spc="-7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sistema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final</a:t>
            </a:r>
            <a:r>
              <a:rPr dirty="0" sz="1300" spc="-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y</a:t>
            </a:r>
            <a:r>
              <a:rPr dirty="0" sz="13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red</a:t>
            </a:r>
            <a:r>
              <a:rPr dirty="0" sz="1300" spc="-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85">
                <a:solidFill>
                  <a:srgbClr val="08385D"/>
                </a:solidFill>
                <a:latin typeface="Arial"/>
                <a:cs typeface="Arial"/>
              </a:rPr>
              <a:t>a</a:t>
            </a:r>
            <a:r>
              <a:rPr dirty="0" sz="1300" spc="1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</a:t>
            </a:r>
            <a:r>
              <a:rPr dirty="0" sz="1300" spc="-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80">
                <a:solidFill>
                  <a:srgbClr val="08385D"/>
                </a:solidFill>
                <a:latin typeface="Arial"/>
                <a:cs typeface="Arial"/>
              </a:rPr>
              <a:t>que</a:t>
            </a:r>
            <a:r>
              <a:rPr dirty="0" sz="1300" spc="-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está  </a:t>
            </a:r>
            <a:r>
              <a:rPr dirty="0" sz="1300" spc="80">
                <a:solidFill>
                  <a:srgbClr val="08385D"/>
                </a:solidFill>
                <a:latin typeface="Arial"/>
                <a:cs typeface="Arial"/>
              </a:rPr>
              <a:t>conectado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y </a:t>
            </a:r>
            <a:r>
              <a:rPr dirty="0" sz="1300" spc="8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definición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características del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medio,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señalización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y 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codificación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señales.</a:t>
            </a:r>
            <a:r>
              <a:rPr dirty="0" sz="1300" spc="42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Esta </a:t>
            </a:r>
            <a:r>
              <a:rPr dirty="0" sz="1300" spc="110">
                <a:solidFill>
                  <a:srgbClr val="08385D"/>
                </a:solidFill>
                <a:latin typeface="Arial"/>
                <a:cs typeface="Arial"/>
              </a:rPr>
              <a:t>capa se 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encarga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realizar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funciones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que se 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engloban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en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los </a:t>
            </a:r>
            <a:r>
              <a:rPr dirty="0" sz="1300" spc="15">
                <a:solidFill>
                  <a:srgbClr val="08385D"/>
                </a:solidFill>
                <a:latin typeface="Arial"/>
                <a:cs typeface="Arial"/>
              </a:rPr>
              <a:t>niveles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1 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(físico) y 2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(enlace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de 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datos)</a:t>
            </a:r>
            <a:r>
              <a:rPr dirty="0" sz="1300" spc="-114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del</a:t>
            </a:r>
            <a:r>
              <a:rPr dirty="0" sz="1300" spc="-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modelo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OSI.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algn="just" marL="15240">
              <a:lnSpc>
                <a:spcPct val="100000"/>
              </a:lnSpc>
            </a:pP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En</a:t>
            </a:r>
            <a:r>
              <a:rPr dirty="0" sz="1300" spc="-16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este</a:t>
            </a:r>
            <a:r>
              <a:rPr dirty="0" sz="1300" spc="-1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nivel</a:t>
            </a:r>
            <a:r>
              <a:rPr dirty="0" sz="1300" spc="-1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se</a:t>
            </a:r>
            <a:r>
              <a:rPr dirty="0" sz="1300" spc="-114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realizan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</a:t>
            </a:r>
            <a:r>
              <a:rPr dirty="0" sz="1300" spc="-14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siguientes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funciones: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1451" y="3098815"/>
            <a:ext cx="3760470" cy="1311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5730" indent="-109220">
              <a:lnSpc>
                <a:spcPts val="1485"/>
              </a:lnSpc>
              <a:spcBef>
                <a:spcPts val="105"/>
              </a:spcBef>
              <a:buChar char="•"/>
              <a:tabLst>
                <a:tab pos="126364" algn="l"/>
              </a:tabLst>
            </a:pPr>
            <a:r>
              <a:rPr dirty="0" sz="1300" spc="20">
                <a:solidFill>
                  <a:srgbClr val="08385D"/>
                </a:solidFill>
                <a:latin typeface="Arial"/>
                <a:cs typeface="Arial"/>
              </a:rPr>
              <a:t>Transmisión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los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dígitos</a:t>
            </a:r>
            <a:r>
              <a:rPr dirty="0" sz="1300" spc="-2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binarios</a:t>
            </a:r>
            <a:endParaRPr sz="1300">
              <a:latin typeface="Arial"/>
              <a:cs typeface="Arial"/>
            </a:endParaRPr>
          </a:p>
          <a:p>
            <a:pPr algn="just" marL="124460" marR="5080" indent="-107314">
              <a:lnSpc>
                <a:spcPct val="91900"/>
              </a:lnSpc>
              <a:spcBef>
                <a:spcPts val="50"/>
              </a:spcBef>
              <a:buChar char="•"/>
              <a:tabLst>
                <a:tab pos="127000" algn="l"/>
              </a:tabLst>
            </a:pP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Detección</a:t>
            </a:r>
            <a:r>
              <a:rPr dirty="0" sz="13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y/o</a:t>
            </a:r>
            <a:r>
              <a:rPr dirty="0" sz="1300" spc="-4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corrección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de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los</a:t>
            </a:r>
            <a:r>
              <a:rPr dirty="0" sz="1300" spc="-1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errores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que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se  han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podido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producir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la transmisión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entre 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dos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nodos</a:t>
            </a:r>
            <a:r>
              <a:rPr dirty="0" sz="1300" spc="-27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adyacentes.</a:t>
            </a:r>
            <a:endParaRPr sz="1300">
              <a:latin typeface="Arial"/>
              <a:cs typeface="Arial"/>
            </a:endParaRPr>
          </a:p>
          <a:p>
            <a:pPr algn="just" marL="121285" indent="-109220">
              <a:lnSpc>
                <a:spcPts val="1360"/>
              </a:lnSpc>
              <a:buChar char="•"/>
              <a:tabLst>
                <a:tab pos="121920" algn="l"/>
              </a:tabLst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Control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flujo</a:t>
            </a:r>
            <a:r>
              <a:rPr dirty="0" sz="1300" spc="42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con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el fin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evitar</a:t>
            </a:r>
            <a:r>
              <a:rPr dirty="0" sz="1300" spc="34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la</a:t>
            </a:r>
            <a:endParaRPr sz="1300">
              <a:latin typeface="Arial"/>
              <a:cs typeface="Arial"/>
            </a:endParaRPr>
          </a:p>
          <a:p>
            <a:pPr algn="just" marL="124460">
              <a:lnSpc>
                <a:spcPts val="1435"/>
              </a:lnSpc>
            </a:pP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saturación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del</a:t>
            </a:r>
            <a:r>
              <a:rPr dirty="0" sz="1300" spc="-2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receptor</a:t>
            </a:r>
            <a:endParaRPr sz="1300">
              <a:latin typeface="Arial"/>
              <a:cs typeface="Arial"/>
            </a:endParaRPr>
          </a:p>
          <a:p>
            <a:pPr algn="just" marL="121285" indent="-109220">
              <a:lnSpc>
                <a:spcPts val="1485"/>
              </a:lnSpc>
              <a:buChar char="•"/>
              <a:tabLst>
                <a:tab pos="121920" algn="l"/>
              </a:tabLst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Control</a:t>
            </a:r>
            <a:r>
              <a:rPr dirty="0" sz="1300" spc="-8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</a:t>
            </a:r>
            <a:r>
              <a:rPr dirty="0" sz="1300" spc="-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acceso</a:t>
            </a:r>
            <a:r>
              <a:rPr dirty="0" sz="1300" spc="-1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a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medios</a:t>
            </a:r>
            <a:r>
              <a:rPr dirty="0" sz="1300" spc="-1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compartidos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3873" y="3076221"/>
            <a:ext cx="45402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95">
                <a:solidFill>
                  <a:srgbClr val="084477"/>
                </a:solidFill>
                <a:latin typeface="Courier New"/>
                <a:cs typeface="Courier New"/>
              </a:rPr>
              <a:t>PPP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849" y="0"/>
            <a:ext cx="1359499" cy="610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47321" y="3622373"/>
            <a:ext cx="1321735" cy="364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20" y="4435752"/>
            <a:ext cx="1222605" cy="600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95141" y="0"/>
            <a:ext cx="4083258" cy="5036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68442" y="1924681"/>
            <a:ext cx="0" cy="795020"/>
          </a:xfrm>
          <a:custGeom>
            <a:avLst/>
            <a:gdLst/>
            <a:ahLst/>
            <a:cxnLst/>
            <a:rect l="l" t="t" r="r" b="b"/>
            <a:pathLst>
              <a:path w="0" h="795019">
                <a:moveTo>
                  <a:pt x="0" y="794464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43472" y="2974508"/>
            <a:ext cx="0" cy="1035685"/>
          </a:xfrm>
          <a:custGeom>
            <a:avLst/>
            <a:gdLst/>
            <a:ahLst/>
            <a:cxnLst/>
            <a:rect l="l" t="t" r="r" b="b"/>
            <a:pathLst>
              <a:path w="0" h="1035685">
                <a:moveTo>
                  <a:pt x="0" y="1035638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72655" y="2974508"/>
            <a:ext cx="0" cy="657860"/>
          </a:xfrm>
          <a:custGeom>
            <a:avLst/>
            <a:gdLst/>
            <a:ahLst/>
            <a:cxnLst/>
            <a:rect l="l" t="t" r="r" b="b"/>
            <a:pathLst>
              <a:path w="0" h="657860">
                <a:moveTo>
                  <a:pt x="0" y="657323"/>
                </a:moveTo>
                <a:lnTo>
                  <a:pt x="0" y="0"/>
                </a:lnTo>
              </a:path>
            </a:pathLst>
          </a:custGeom>
          <a:ln w="236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78001" y="2988695"/>
            <a:ext cx="1713864" cy="0"/>
          </a:xfrm>
          <a:custGeom>
            <a:avLst/>
            <a:gdLst/>
            <a:ahLst/>
            <a:cxnLst/>
            <a:rect l="l" t="t" r="r" b="b"/>
            <a:pathLst>
              <a:path w="1713864" h="0">
                <a:moveTo>
                  <a:pt x="0" y="0"/>
                </a:moveTo>
                <a:lnTo>
                  <a:pt x="1713537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31421" y="2998153"/>
            <a:ext cx="1223010" cy="0"/>
          </a:xfrm>
          <a:custGeom>
            <a:avLst/>
            <a:gdLst/>
            <a:ahLst/>
            <a:cxnLst/>
            <a:rect l="l" t="t" r="r" b="b"/>
            <a:pathLst>
              <a:path w="1223010" h="0">
                <a:moveTo>
                  <a:pt x="0" y="0"/>
                </a:moveTo>
                <a:lnTo>
                  <a:pt x="1222605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61231" y="3277161"/>
            <a:ext cx="1019810" cy="0"/>
          </a:xfrm>
          <a:custGeom>
            <a:avLst/>
            <a:gdLst/>
            <a:ahLst/>
            <a:cxnLst/>
            <a:rect l="l" t="t" r="r" b="b"/>
            <a:pathLst>
              <a:path w="1019810" h="0">
                <a:moveTo>
                  <a:pt x="0" y="0"/>
                </a:moveTo>
                <a:lnTo>
                  <a:pt x="1019624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31421" y="3277161"/>
            <a:ext cx="1019810" cy="0"/>
          </a:xfrm>
          <a:custGeom>
            <a:avLst/>
            <a:gdLst/>
            <a:ahLst/>
            <a:cxnLst/>
            <a:rect l="l" t="t" r="r" b="b"/>
            <a:pathLst>
              <a:path w="1019810" h="0">
                <a:moveTo>
                  <a:pt x="0" y="0"/>
                </a:moveTo>
                <a:lnTo>
                  <a:pt x="1019625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09930" y="4998497"/>
            <a:ext cx="883285" cy="0"/>
          </a:xfrm>
          <a:custGeom>
            <a:avLst/>
            <a:gdLst/>
            <a:ahLst/>
            <a:cxnLst/>
            <a:rect l="l" t="t" r="r" b="b"/>
            <a:pathLst>
              <a:path w="883285" h="0">
                <a:moveTo>
                  <a:pt x="0" y="0"/>
                </a:moveTo>
                <a:lnTo>
                  <a:pt x="882731" y="0"/>
                </a:lnTo>
              </a:path>
            </a:pathLst>
          </a:custGeom>
          <a:ln w="6620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28187" y="5012684"/>
            <a:ext cx="542925" cy="0"/>
          </a:xfrm>
          <a:custGeom>
            <a:avLst/>
            <a:gdLst/>
            <a:ahLst/>
            <a:cxnLst/>
            <a:rect l="l" t="t" r="r" b="b"/>
            <a:pathLst>
              <a:path w="542925" h="0">
                <a:moveTo>
                  <a:pt x="0" y="0"/>
                </a:moveTo>
                <a:lnTo>
                  <a:pt x="542855" y="0"/>
                </a:lnTo>
              </a:path>
            </a:pathLst>
          </a:custGeom>
          <a:ln w="425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931629" y="835357"/>
            <a:ext cx="1153795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50">
                <a:solidFill>
                  <a:srgbClr val="0E4D7C"/>
                </a:solidFill>
              </a:rPr>
              <a:t>Tramas</a:t>
            </a:r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2439713" y="1516457"/>
            <a:ext cx="4147185" cy="1149350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algn="just" marL="12700" marR="5080">
              <a:lnSpc>
                <a:spcPct val="95000"/>
              </a:lnSpc>
              <a:spcBef>
                <a:spcPts val="170"/>
              </a:spcBef>
            </a:pPr>
            <a:r>
              <a:rPr dirty="0" sz="1100" spc="20">
                <a:solidFill>
                  <a:srgbClr val="0E4D7C"/>
                </a:solidFill>
                <a:latin typeface="Arial"/>
                <a:cs typeface="Arial"/>
              </a:rPr>
              <a:t>Una </a:t>
            </a:r>
            <a:r>
              <a:rPr dirty="0" sz="1100" spc="90">
                <a:solidFill>
                  <a:srgbClr val="0E4D7C"/>
                </a:solidFill>
                <a:latin typeface="Arial"/>
                <a:cs typeface="Arial"/>
              </a:rPr>
              <a:t>trama </a:t>
            </a:r>
            <a:r>
              <a:rPr dirty="0" sz="1100" spc="95">
                <a:solidFill>
                  <a:srgbClr val="0E4D7C"/>
                </a:solidFill>
                <a:latin typeface="Arial"/>
                <a:cs typeface="Arial"/>
              </a:rPr>
              <a:t>es </a:t>
            </a:r>
            <a:r>
              <a:rPr dirty="0" sz="1100" spc="100">
                <a:solidFill>
                  <a:srgbClr val="0E4D7C"/>
                </a:solidFill>
                <a:latin typeface="Arial"/>
                <a:cs typeface="Arial"/>
              </a:rPr>
              <a:t>una </a:t>
            </a:r>
            <a:r>
              <a:rPr dirty="0" sz="1100" spc="80">
                <a:solidFill>
                  <a:srgbClr val="0E4D7C"/>
                </a:solidFill>
                <a:latin typeface="Arial"/>
                <a:cs typeface="Arial"/>
              </a:rPr>
              <a:t>unidad </a:t>
            </a:r>
            <a:r>
              <a:rPr dirty="0" sz="1100" spc="9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00" spc="45">
                <a:solidFill>
                  <a:srgbClr val="0E4D7C"/>
                </a:solidFill>
                <a:latin typeface="Arial"/>
                <a:cs typeface="Arial"/>
              </a:rPr>
              <a:t>envío </a:t>
            </a:r>
            <a:r>
              <a:rPr dirty="0" sz="1100" spc="50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00" spc="70">
                <a:solidFill>
                  <a:srgbClr val="0E4D7C"/>
                </a:solidFill>
                <a:latin typeface="Arial"/>
                <a:cs typeface="Arial"/>
              </a:rPr>
              <a:t>datos. </a:t>
            </a:r>
            <a:r>
              <a:rPr dirty="0" sz="1100" spc="40">
                <a:solidFill>
                  <a:srgbClr val="0E4D7C"/>
                </a:solidFill>
                <a:latin typeface="Arial"/>
                <a:cs typeface="Arial"/>
              </a:rPr>
              <a:t>Es una </a:t>
            </a:r>
            <a:r>
              <a:rPr dirty="0" sz="1100" spc="50">
                <a:solidFill>
                  <a:srgbClr val="0E4D7C"/>
                </a:solidFill>
                <a:latin typeface="Arial"/>
                <a:cs typeface="Arial"/>
              </a:rPr>
              <a:t>serie  </a:t>
            </a:r>
            <a:r>
              <a:rPr dirty="0" sz="1100" spc="45">
                <a:solidFill>
                  <a:srgbClr val="0E4D7C"/>
                </a:solidFill>
                <a:latin typeface="Arial"/>
                <a:cs typeface="Arial"/>
              </a:rPr>
              <a:t>sucesiva </a:t>
            </a:r>
            <a:r>
              <a:rPr dirty="0" sz="1100" spc="50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00" spc="55">
                <a:solidFill>
                  <a:srgbClr val="0E4D7C"/>
                </a:solidFill>
                <a:latin typeface="Arial"/>
                <a:cs typeface="Arial"/>
              </a:rPr>
              <a:t>bits, </a:t>
            </a:r>
            <a:r>
              <a:rPr dirty="0" sz="1100" spc="60">
                <a:solidFill>
                  <a:srgbClr val="0E4D7C"/>
                </a:solidFill>
                <a:latin typeface="Arial"/>
                <a:cs typeface="Arial"/>
              </a:rPr>
              <a:t>organizados </a:t>
            </a:r>
            <a:r>
              <a:rPr dirty="0" sz="1100" spc="70">
                <a:solidFill>
                  <a:srgbClr val="0E4D7C"/>
                </a:solidFill>
                <a:latin typeface="Arial"/>
                <a:cs typeface="Arial"/>
              </a:rPr>
              <a:t>en </a:t>
            </a:r>
            <a:r>
              <a:rPr dirty="0" sz="1100" spc="80">
                <a:solidFill>
                  <a:srgbClr val="0E4D7C"/>
                </a:solidFill>
                <a:latin typeface="Arial"/>
                <a:cs typeface="Arial"/>
              </a:rPr>
              <a:t>forma  </a:t>
            </a:r>
            <a:r>
              <a:rPr dirty="0" sz="1100" spc="50">
                <a:solidFill>
                  <a:srgbClr val="0E4D7C"/>
                </a:solidFill>
                <a:latin typeface="Arial"/>
                <a:cs typeface="Arial"/>
              </a:rPr>
              <a:t>cíclica, </a:t>
            </a:r>
            <a:r>
              <a:rPr dirty="0" sz="1100" spc="65">
                <a:solidFill>
                  <a:srgbClr val="0E4D7C"/>
                </a:solidFill>
                <a:latin typeface="Arial"/>
                <a:cs typeface="Arial"/>
              </a:rPr>
              <a:t>que  </a:t>
            </a:r>
            <a:r>
              <a:rPr dirty="0" sz="1100" spc="70">
                <a:solidFill>
                  <a:srgbClr val="0E4D7C"/>
                </a:solidFill>
                <a:latin typeface="Arial"/>
                <a:cs typeface="Arial"/>
              </a:rPr>
              <a:t>transportan </a:t>
            </a:r>
            <a:r>
              <a:rPr dirty="0" sz="1100" spc="60">
                <a:solidFill>
                  <a:srgbClr val="0E4D7C"/>
                </a:solidFill>
                <a:latin typeface="Arial"/>
                <a:cs typeface="Arial"/>
              </a:rPr>
              <a:t>información </a:t>
            </a:r>
            <a:r>
              <a:rPr dirty="0" sz="1050" spc="65">
                <a:solidFill>
                  <a:srgbClr val="0E4D7C"/>
                </a:solidFill>
                <a:latin typeface="Arial"/>
                <a:cs typeface="Arial"/>
              </a:rPr>
              <a:t>y </a:t>
            </a:r>
            <a:r>
              <a:rPr dirty="0" sz="1100" spc="75">
                <a:solidFill>
                  <a:srgbClr val="0E4D7C"/>
                </a:solidFill>
                <a:latin typeface="Arial"/>
                <a:cs typeface="Arial"/>
              </a:rPr>
              <a:t>que </a:t>
            </a:r>
            <a:r>
              <a:rPr dirty="0" sz="1100" spc="70">
                <a:solidFill>
                  <a:srgbClr val="0E4D7C"/>
                </a:solidFill>
                <a:latin typeface="Arial"/>
                <a:cs typeface="Arial"/>
              </a:rPr>
              <a:t>permiten </a:t>
            </a:r>
            <a:r>
              <a:rPr dirty="0" sz="1100" spc="80">
                <a:solidFill>
                  <a:srgbClr val="0E4D7C"/>
                </a:solidFill>
                <a:latin typeface="Arial"/>
                <a:cs typeface="Arial"/>
              </a:rPr>
              <a:t>en </a:t>
            </a:r>
            <a:r>
              <a:rPr dirty="0" sz="1100" spc="55">
                <a:solidFill>
                  <a:srgbClr val="0E4D7C"/>
                </a:solidFill>
                <a:latin typeface="Arial"/>
                <a:cs typeface="Arial"/>
              </a:rPr>
              <a:t>la </a:t>
            </a:r>
            <a:r>
              <a:rPr dirty="0" sz="1100" spc="75">
                <a:solidFill>
                  <a:srgbClr val="0E4D7C"/>
                </a:solidFill>
                <a:latin typeface="Arial"/>
                <a:cs typeface="Arial"/>
              </a:rPr>
              <a:t>recepción  </a:t>
            </a:r>
            <a:r>
              <a:rPr dirty="0" sz="1100" spc="50">
                <a:solidFill>
                  <a:srgbClr val="0E4D7C"/>
                </a:solidFill>
                <a:latin typeface="Arial"/>
                <a:cs typeface="Arial"/>
              </a:rPr>
              <a:t>extraer </a:t>
            </a:r>
            <a:r>
              <a:rPr dirty="0" sz="1100" spc="75">
                <a:solidFill>
                  <a:srgbClr val="0E4D7C"/>
                </a:solidFill>
                <a:latin typeface="Arial"/>
                <a:cs typeface="Arial"/>
              </a:rPr>
              <a:t>esta</a:t>
            </a:r>
            <a:r>
              <a:rPr dirty="0" sz="1100" spc="-14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00" spc="50">
                <a:solidFill>
                  <a:srgbClr val="0E4D7C"/>
                </a:solidFill>
                <a:latin typeface="Arial"/>
                <a:cs typeface="Arial"/>
              </a:rPr>
              <a:t>información.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algn="just" marL="13335" marR="8255">
              <a:lnSpc>
                <a:spcPts val="1270"/>
              </a:lnSpc>
            </a:pPr>
            <a:r>
              <a:rPr dirty="0" sz="1100" spc="60">
                <a:solidFill>
                  <a:srgbClr val="0E4D7C"/>
                </a:solidFill>
                <a:latin typeface="Arial"/>
                <a:cs typeface="Arial"/>
              </a:rPr>
              <a:t>Las </a:t>
            </a:r>
            <a:r>
              <a:rPr dirty="0" sz="1100" spc="85">
                <a:solidFill>
                  <a:srgbClr val="0E4D7C"/>
                </a:solidFill>
                <a:latin typeface="Arial"/>
                <a:cs typeface="Arial"/>
              </a:rPr>
              <a:t>tramas </a:t>
            </a:r>
            <a:r>
              <a:rPr dirty="0" sz="1100" spc="45">
                <a:solidFill>
                  <a:srgbClr val="0E4D7C"/>
                </a:solidFill>
                <a:latin typeface="Arial"/>
                <a:cs typeface="Arial"/>
              </a:rPr>
              <a:t>utilizadas </a:t>
            </a:r>
            <a:r>
              <a:rPr dirty="0" sz="1100" spc="65">
                <a:solidFill>
                  <a:srgbClr val="0E4D7C"/>
                </a:solidFill>
                <a:latin typeface="Arial"/>
                <a:cs typeface="Arial"/>
              </a:rPr>
              <a:t>en </a:t>
            </a:r>
            <a:r>
              <a:rPr dirty="0" sz="1100" spc="75">
                <a:solidFill>
                  <a:srgbClr val="0E4D7C"/>
                </a:solidFill>
                <a:latin typeface="Arial"/>
                <a:cs typeface="Arial"/>
              </a:rPr>
              <a:t>esta </a:t>
            </a:r>
            <a:r>
              <a:rPr dirty="0" sz="1100" spc="105">
                <a:solidFill>
                  <a:srgbClr val="0E4D7C"/>
                </a:solidFill>
                <a:latin typeface="Arial"/>
                <a:cs typeface="Arial"/>
              </a:rPr>
              <a:t>capa </a:t>
            </a:r>
            <a:r>
              <a:rPr dirty="0" sz="1100" spc="55">
                <a:solidFill>
                  <a:srgbClr val="0E4D7C"/>
                </a:solidFill>
                <a:latin typeface="Arial"/>
                <a:cs typeface="Arial"/>
              </a:rPr>
              <a:t>tendrían </a:t>
            </a:r>
            <a:r>
              <a:rPr dirty="0" sz="1100" spc="45">
                <a:solidFill>
                  <a:srgbClr val="0E4D7C"/>
                </a:solidFill>
                <a:latin typeface="Arial"/>
                <a:cs typeface="Arial"/>
              </a:rPr>
              <a:t>el </a:t>
            </a:r>
            <a:r>
              <a:rPr dirty="0" sz="1100" spc="50">
                <a:solidFill>
                  <a:srgbClr val="0E4D7C"/>
                </a:solidFill>
                <a:latin typeface="Arial"/>
                <a:cs typeface="Arial"/>
              </a:rPr>
              <a:t>siguiente  </a:t>
            </a:r>
            <a:r>
              <a:rPr dirty="0" sz="1100" spc="60">
                <a:solidFill>
                  <a:srgbClr val="0E4D7C"/>
                </a:solidFill>
                <a:latin typeface="Arial"/>
                <a:cs typeface="Arial"/>
              </a:rPr>
              <a:t>formato: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09864" y="3083972"/>
            <a:ext cx="47752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75" b="1">
                <a:solidFill>
                  <a:srgbClr val="4D4D36"/>
                </a:solidFill>
                <a:latin typeface="Times New Roman"/>
                <a:cs typeface="Times New Roman"/>
              </a:rPr>
              <a:t>ENCABEZADO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28395" y="3037301"/>
            <a:ext cx="268605" cy="2051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 marR="5080" indent="-13335">
              <a:lnSpc>
                <a:spcPct val="107200"/>
              </a:lnSpc>
              <a:spcBef>
                <a:spcPts val="100"/>
              </a:spcBef>
            </a:pPr>
            <a:r>
              <a:rPr dirty="0" sz="550" spc="-5" b="1">
                <a:solidFill>
                  <a:srgbClr val="3B5275"/>
                </a:solidFill>
                <a:latin typeface="Times New Roman"/>
                <a:cs typeface="Times New Roman"/>
              </a:rPr>
              <a:t>Paquete  </a:t>
            </a:r>
            <a:r>
              <a:rPr dirty="0" sz="550" spc="-25" b="1">
                <a:solidFill>
                  <a:srgbClr val="44678E"/>
                </a:solidFill>
                <a:latin typeface="Times New Roman"/>
                <a:cs typeface="Times New Roman"/>
              </a:rPr>
              <a:t>(</a:t>
            </a:r>
            <a:r>
              <a:rPr dirty="0" sz="550" spc="-5" b="1">
                <a:solidFill>
                  <a:srgbClr val="3B5275"/>
                </a:solidFill>
                <a:latin typeface="Times New Roman"/>
                <a:cs typeface="Times New Roman"/>
              </a:rPr>
              <a:t>D</a:t>
            </a:r>
            <a:r>
              <a:rPr dirty="0" sz="550" spc="-15" b="1">
                <a:solidFill>
                  <a:srgbClr val="3B5275"/>
                </a:solidFill>
                <a:latin typeface="Times New Roman"/>
                <a:cs typeface="Times New Roman"/>
              </a:rPr>
              <a:t>a</a:t>
            </a:r>
            <a:r>
              <a:rPr dirty="0" sz="550" spc="5" b="1">
                <a:solidFill>
                  <a:srgbClr val="3B5275"/>
                </a:solidFill>
                <a:latin typeface="Times New Roman"/>
                <a:cs typeface="Times New Roman"/>
              </a:rPr>
              <a:t>to</a:t>
            </a:r>
            <a:r>
              <a:rPr dirty="0" sz="550" spc="-45" b="1">
                <a:solidFill>
                  <a:srgbClr val="3B5275"/>
                </a:solidFill>
                <a:latin typeface="Times New Roman"/>
                <a:cs typeface="Times New Roman"/>
              </a:rPr>
              <a:t>o</a:t>
            </a:r>
            <a:r>
              <a:rPr dirty="0" sz="550" spc="5" b="1">
                <a:solidFill>
                  <a:srgbClr val="44678E"/>
                </a:solidFill>
                <a:latin typeface="Times New Roman"/>
                <a:cs typeface="Times New Roman"/>
              </a:rPr>
              <a:t>)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19908" y="3090342"/>
            <a:ext cx="32512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0" b="1">
                <a:solidFill>
                  <a:srgbClr val="34331F"/>
                </a:solidFill>
                <a:latin typeface="Arial"/>
                <a:cs typeface="Arial"/>
              </a:rPr>
              <a:t>T</a:t>
            </a:r>
            <a:r>
              <a:rPr dirty="0" sz="550" spc="-10" b="1">
                <a:solidFill>
                  <a:srgbClr val="4D4D36"/>
                </a:solidFill>
                <a:latin typeface="Arial"/>
                <a:cs typeface="Arial"/>
              </a:rPr>
              <a:t>RÁILER</a:t>
            </a:r>
            <a:endParaRPr sz="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15656" y="3765137"/>
            <a:ext cx="230504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40" b="1">
                <a:solidFill>
                  <a:srgbClr val="5D5D52"/>
                </a:solidFill>
                <a:latin typeface="Arial"/>
                <a:cs typeface="Arial"/>
              </a:rPr>
              <a:t>D</a:t>
            </a:r>
            <a:r>
              <a:rPr dirty="0" sz="450" spc="-40" b="1">
                <a:solidFill>
                  <a:srgbClr val="4D4D36"/>
                </a:solidFill>
                <a:latin typeface="Arial"/>
                <a:cs typeface="Arial"/>
              </a:rPr>
              <a:t>A</a:t>
            </a:r>
            <a:r>
              <a:rPr dirty="0" sz="450" spc="5" b="1">
                <a:solidFill>
                  <a:srgbClr val="5D5D52"/>
                </a:solidFill>
                <a:latin typeface="Arial"/>
                <a:cs typeface="Arial"/>
              </a:rPr>
              <a:t>T</a:t>
            </a:r>
            <a:r>
              <a:rPr dirty="0" sz="450" spc="5" b="1">
                <a:solidFill>
                  <a:srgbClr val="707767"/>
                </a:solidFill>
                <a:latin typeface="Arial"/>
                <a:cs typeface="Arial"/>
              </a:rPr>
              <a:t>OS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12656" y="917416"/>
            <a:ext cx="3365743" cy="1981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73644" y="2913032"/>
            <a:ext cx="0" cy="667385"/>
          </a:xfrm>
          <a:custGeom>
            <a:avLst/>
            <a:gdLst/>
            <a:ahLst/>
            <a:cxnLst/>
            <a:rect l="l" t="t" r="r" b="b"/>
            <a:pathLst>
              <a:path w="0" h="667385">
                <a:moveTo>
                  <a:pt x="0" y="666781"/>
                </a:moveTo>
                <a:lnTo>
                  <a:pt x="0" y="0"/>
                </a:lnTo>
              </a:path>
            </a:pathLst>
          </a:custGeom>
          <a:ln w="236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21229" y="5026871"/>
            <a:ext cx="528955" cy="0"/>
          </a:xfrm>
          <a:custGeom>
            <a:avLst/>
            <a:gdLst/>
            <a:ahLst/>
            <a:cxnLst/>
            <a:rect l="l" t="t" r="r" b="b"/>
            <a:pathLst>
              <a:path w="528954" h="0">
                <a:moveTo>
                  <a:pt x="0" y="0"/>
                </a:moveTo>
                <a:lnTo>
                  <a:pt x="52869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55587" y="1107929"/>
            <a:ext cx="3888104" cy="185102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 indent="2540">
              <a:lnSpc>
                <a:spcPct val="91400"/>
              </a:lnSpc>
              <a:spcBef>
                <a:spcPts val="235"/>
              </a:spcBef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Este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nivel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es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responsable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del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intercambio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de 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datos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entre</a:t>
            </a:r>
            <a:r>
              <a:rPr dirty="0" sz="1300" spc="-8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el</a:t>
            </a:r>
            <a:r>
              <a:rPr dirty="0" sz="1300" spc="-7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sistema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final</a:t>
            </a:r>
            <a:r>
              <a:rPr dirty="0" sz="1300" spc="-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y</a:t>
            </a:r>
            <a:r>
              <a:rPr dirty="0" sz="13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red</a:t>
            </a:r>
            <a:r>
              <a:rPr dirty="0" sz="1300" spc="-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85">
                <a:solidFill>
                  <a:srgbClr val="08385D"/>
                </a:solidFill>
                <a:latin typeface="Arial"/>
                <a:cs typeface="Arial"/>
              </a:rPr>
              <a:t>a</a:t>
            </a:r>
            <a:r>
              <a:rPr dirty="0" sz="1300" spc="1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</a:t>
            </a:r>
            <a:r>
              <a:rPr dirty="0" sz="1300" spc="-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80">
                <a:solidFill>
                  <a:srgbClr val="08385D"/>
                </a:solidFill>
                <a:latin typeface="Arial"/>
                <a:cs typeface="Arial"/>
              </a:rPr>
              <a:t>que</a:t>
            </a:r>
            <a:r>
              <a:rPr dirty="0" sz="1300" spc="-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está  </a:t>
            </a:r>
            <a:r>
              <a:rPr dirty="0" sz="1300" spc="80">
                <a:solidFill>
                  <a:srgbClr val="08385D"/>
                </a:solidFill>
                <a:latin typeface="Arial"/>
                <a:cs typeface="Arial"/>
              </a:rPr>
              <a:t>conectado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y </a:t>
            </a:r>
            <a:r>
              <a:rPr dirty="0" sz="1300" spc="8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definición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características del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medio,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señalización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y 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codificación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señales.</a:t>
            </a:r>
            <a:r>
              <a:rPr dirty="0" sz="1300" spc="42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Esta </a:t>
            </a:r>
            <a:r>
              <a:rPr dirty="0" sz="1300" spc="110">
                <a:solidFill>
                  <a:srgbClr val="08385D"/>
                </a:solidFill>
                <a:latin typeface="Arial"/>
                <a:cs typeface="Arial"/>
              </a:rPr>
              <a:t>capa se 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encarga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realizar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funciones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que se 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engloban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en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los </a:t>
            </a:r>
            <a:r>
              <a:rPr dirty="0" sz="1300" spc="15">
                <a:solidFill>
                  <a:srgbClr val="08385D"/>
                </a:solidFill>
                <a:latin typeface="Arial"/>
                <a:cs typeface="Arial"/>
              </a:rPr>
              <a:t>niveles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1 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(físico) y 2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(enlace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de 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datos)</a:t>
            </a:r>
            <a:r>
              <a:rPr dirty="0" sz="1300" spc="-114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del</a:t>
            </a:r>
            <a:r>
              <a:rPr dirty="0" sz="1300" spc="-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modelo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OSI.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algn="just" marL="15240">
              <a:lnSpc>
                <a:spcPct val="100000"/>
              </a:lnSpc>
            </a:pP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En</a:t>
            </a:r>
            <a:r>
              <a:rPr dirty="0" sz="1300" spc="-16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este</a:t>
            </a:r>
            <a:r>
              <a:rPr dirty="0" sz="1300" spc="-1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nivel</a:t>
            </a:r>
            <a:r>
              <a:rPr dirty="0" sz="1300" spc="-1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se</a:t>
            </a:r>
            <a:r>
              <a:rPr dirty="0" sz="1300" spc="-114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realizan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</a:t>
            </a:r>
            <a:r>
              <a:rPr dirty="0" sz="1300" spc="-14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siguientes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funciones: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1451" y="3098815"/>
            <a:ext cx="3760470" cy="1311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5730" indent="-109220">
              <a:lnSpc>
                <a:spcPts val="1485"/>
              </a:lnSpc>
              <a:spcBef>
                <a:spcPts val="105"/>
              </a:spcBef>
              <a:buChar char="•"/>
              <a:tabLst>
                <a:tab pos="126364" algn="l"/>
              </a:tabLst>
            </a:pPr>
            <a:r>
              <a:rPr dirty="0" sz="1300" spc="20">
                <a:solidFill>
                  <a:srgbClr val="08385D"/>
                </a:solidFill>
                <a:latin typeface="Arial"/>
                <a:cs typeface="Arial"/>
              </a:rPr>
              <a:t>Transmisión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los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dígitos</a:t>
            </a:r>
            <a:r>
              <a:rPr dirty="0" sz="1300" spc="-2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binarios</a:t>
            </a:r>
            <a:endParaRPr sz="1300">
              <a:latin typeface="Arial"/>
              <a:cs typeface="Arial"/>
            </a:endParaRPr>
          </a:p>
          <a:p>
            <a:pPr algn="just" marL="124460" marR="5080" indent="-107314">
              <a:lnSpc>
                <a:spcPct val="91900"/>
              </a:lnSpc>
              <a:spcBef>
                <a:spcPts val="50"/>
              </a:spcBef>
              <a:buChar char="•"/>
              <a:tabLst>
                <a:tab pos="127000" algn="l"/>
              </a:tabLst>
            </a:pP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Detección</a:t>
            </a:r>
            <a:r>
              <a:rPr dirty="0" sz="13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y/o</a:t>
            </a:r>
            <a:r>
              <a:rPr dirty="0" sz="1300" spc="-4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corrección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de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los</a:t>
            </a:r>
            <a:r>
              <a:rPr dirty="0" sz="1300" spc="-1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errores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que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se  han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podido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producir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la transmisión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entre 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dos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nodos</a:t>
            </a:r>
            <a:r>
              <a:rPr dirty="0" sz="1300" spc="-27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adyacentes.</a:t>
            </a:r>
            <a:endParaRPr sz="1300">
              <a:latin typeface="Arial"/>
              <a:cs typeface="Arial"/>
            </a:endParaRPr>
          </a:p>
          <a:p>
            <a:pPr algn="just" marL="121285" indent="-109220">
              <a:lnSpc>
                <a:spcPts val="1360"/>
              </a:lnSpc>
              <a:buChar char="•"/>
              <a:tabLst>
                <a:tab pos="121920" algn="l"/>
              </a:tabLst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Control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flujo</a:t>
            </a:r>
            <a:r>
              <a:rPr dirty="0" sz="1300" spc="42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con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el fin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evitar</a:t>
            </a:r>
            <a:r>
              <a:rPr dirty="0" sz="1300" spc="34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la</a:t>
            </a:r>
            <a:endParaRPr sz="1300">
              <a:latin typeface="Arial"/>
              <a:cs typeface="Arial"/>
            </a:endParaRPr>
          </a:p>
          <a:p>
            <a:pPr algn="just" marL="124460">
              <a:lnSpc>
                <a:spcPts val="1435"/>
              </a:lnSpc>
            </a:pP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saturación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del</a:t>
            </a:r>
            <a:r>
              <a:rPr dirty="0" sz="1300" spc="-2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receptor</a:t>
            </a:r>
            <a:endParaRPr sz="1300">
              <a:latin typeface="Arial"/>
              <a:cs typeface="Arial"/>
            </a:endParaRPr>
          </a:p>
          <a:p>
            <a:pPr algn="just" marL="121285" indent="-109220">
              <a:lnSpc>
                <a:spcPts val="1485"/>
              </a:lnSpc>
              <a:buChar char="•"/>
              <a:tabLst>
                <a:tab pos="121920" algn="l"/>
              </a:tabLst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Control</a:t>
            </a:r>
            <a:r>
              <a:rPr dirty="0" sz="1300" spc="-8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</a:t>
            </a:r>
            <a:r>
              <a:rPr dirty="0" sz="1300" spc="-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acceso</a:t>
            </a:r>
            <a:r>
              <a:rPr dirty="0" sz="1300" spc="-1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a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medios</a:t>
            </a:r>
            <a:r>
              <a:rPr dirty="0" sz="1300" spc="-1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compartidos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3873" y="3076221"/>
            <a:ext cx="45402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95">
                <a:solidFill>
                  <a:srgbClr val="084477"/>
                </a:solidFill>
                <a:latin typeface="Courier New"/>
                <a:cs typeface="Courier New"/>
              </a:rPr>
              <a:t>PPP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79368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59490" y="0"/>
            <a:ext cx="3818910" cy="2052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73650" y="2057091"/>
            <a:ext cx="3804749" cy="2979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91310" y="1011970"/>
            <a:ext cx="3025775" cy="3848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60"/>
              <a:t>Estandar </a:t>
            </a:r>
            <a:r>
              <a:rPr dirty="0" sz="2350" spc="-5"/>
              <a:t>IEEE</a:t>
            </a:r>
            <a:r>
              <a:rPr dirty="0" sz="2350" spc="-25"/>
              <a:t> </a:t>
            </a:r>
            <a:r>
              <a:rPr dirty="0" sz="2350" spc="75"/>
              <a:t>802.2</a:t>
            </a:r>
            <a:endParaRPr sz="2350"/>
          </a:p>
        </p:txBody>
      </p:sp>
      <p:sp>
        <p:nvSpPr>
          <p:cNvPr id="7" name="object 7"/>
          <p:cNvSpPr txBox="1"/>
          <p:nvPr/>
        </p:nvSpPr>
        <p:spPr>
          <a:xfrm>
            <a:off x="2439632" y="1921111"/>
            <a:ext cx="4145279" cy="1554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6510">
              <a:lnSpc>
                <a:spcPts val="1645"/>
              </a:lnSpc>
              <a:spcBef>
                <a:spcPts val="105"/>
              </a:spcBef>
            </a:pPr>
            <a:r>
              <a:rPr dirty="0" sz="1350" spc="10">
                <a:solidFill>
                  <a:srgbClr val="0C4979"/>
                </a:solidFill>
                <a:latin typeface="Arial"/>
                <a:cs typeface="Arial"/>
              </a:rPr>
              <a:t>Los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protocolos </a:t>
            </a:r>
            <a:r>
              <a:rPr dirty="0" sz="1450" spc="20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servicios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especificados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en</a:t>
            </a:r>
            <a:r>
              <a:rPr dirty="0" sz="1350" spc="7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-30">
                <a:solidFill>
                  <a:srgbClr val="0C4979"/>
                </a:solidFill>
                <a:latin typeface="Arial"/>
                <a:cs typeface="Arial"/>
              </a:rPr>
              <a:t>IEEE</a:t>
            </a:r>
            <a:endParaRPr sz="1350">
              <a:latin typeface="Arial"/>
              <a:cs typeface="Arial"/>
            </a:endParaRPr>
          </a:p>
          <a:p>
            <a:pPr algn="just" marL="12700" marR="5080" indent="-635">
              <a:lnSpc>
                <a:spcPts val="1490"/>
              </a:lnSpc>
              <a:spcBef>
                <a:spcPts val="60"/>
              </a:spcBef>
            </a:pPr>
            <a:r>
              <a:rPr dirty="0" sz="1350" spc="10">
                <a:solidFill>
                  <a:srgbClr val="0C4979"/>
                </a:solidFill>
                <a:latin typeface="Arial"/>
                <a:cs typeface="Arial"/>
              </a:rPr>
              <a:t>802.2</a:t>
            </a:r>
            <a:r>
              <a:rPr dirty="0" sz="1350" spc="-7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corresponden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a</a:t>
            </a:r>
            <a:r>
              <a:rPr dirty="0" sz="135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las</a:t>
            </a:r>
            <a:r>
              <a:rPr dirty="0" sz="1350" spc="-9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dos</a:t>
            </a:r>
            <a:r>
              <a:rPr dirty="0" sz="1350" spc="-11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90">
                <a:solidFill>
                  <a:srgbClr val="0C4979"/>
                </a:solidFill>
                <a:latin typeface="Arial"/>
                <a:cs typeface="Arial"/>
              </a:rPr>
              <a:t>capas</a:t>
            </a:r>
            <a:r>
              <a:rPr dirty="0" sz="1350" spc="-11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85">
                <a:solidFill>
                  <a:srgbClr val="0C4979"/>
                </a:solidFill>
                <a:latin typeface="Arial"/>
                <a:cs typeface="Arial"/>
              </a:rPr>
              <a:t>más</a:t>
            </a:r>
            <a:r>
              <a:rPr dirty="0" sz="1350" spc="-6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bajas</a:t>
            </a:r>
            <a:r>
              <a:rPr dirty="0" sz="1350" spc="-10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del 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modelo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referencia </a:t>
            </a:r>
            <a:r>
              <a:rPr dirty="0" sz="1350" spc="-10">
                <a:solidFill>
                  <a:srgbClr val="0C4979"/>
                </a:solidFill>
                <a:latin typeface="Arial"/>
                <a:cs typeface="Arial"/>
              </a:rPr>
              <a:t>TCP/IP, </a:t>
            </a:r>
            <a:r>
              <a:rPr dirty="0" sz="1350" spc="-5">
                <a:solidFill>
                  <a:srgbClr val="0C4979"/>
                </a:solidFill>
                <a:latin typeface="Arial"/>
                <a:cs typeface="Arial"/>
              </a:rPr>
              <a:t>; </a:t>
            </a:r>
            <a:r>
              <a:rPr dirty="0" sz="1350" spc="95">
                <a:solidFill>
                  <a:srgbClr val="0C4979"/>
                </a:solidFill>
                <a:latin typeface="Arial"/>
                <a:cs typeface="Arial"/>
              </a:rPr>
              <a:t>capa </a:t>
            </a:r>
            <a:r>
              <a:rPr dirty="0" sz="1350" spc="15">
                <a:solidFill>
                  <a:srgbClr val="0C4979"/>
                </a:solidFill>
                <a:latin typeface="Arial"/>
                <a:cs typeface="Arial"/>
              </a:rPr>
              <a:t>física </a:t>
            </a:r>
            <a:r>
              <a:rPr dirty="0" sz="1450" spc="20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50" spc="95">
                <a:solidFill>
                  <a:srgbClr val="0C4979"/>
                </a:solidFill>
                <a:latin typeface="Arial"/>
                <a:cs typeface="Arial"/>
              </a:rPr>
              <a:t>capa  de</a:t>
            </a:r>
            <a:r>
              <a:rPr dirty="0" sz="1350" spc="-15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enlace</a:t>
            </a:r>
            <a:r>
              <a:rPr dirty="0" sz="1350" spc="-7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de</a:t>
            </a:r>
            <a:r>
              <a:rPr dirty="0" sz="1350" spc="-4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datos.</a:t>
            </a:r>
            <a:endParaRPr sz="1350">
              <a:latin typeface="Arial"/>
              <a:cs typeface="Arial"/>
            </a:endParaRPr>
          </a:p>
          <a:p>
            <a:pPr algn="just" marL="15240">
              <a:lnSpc>
                <a:spcPts val="1360"/>
              </a:lnSpc>
            </a:pP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Esta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define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control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enlace </a:t>
            </a: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lógico, la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cual</a:t>
            </a:r>
            <a:endParaRPr sz="1350">
              <a:latin typeface="Arial"/>
              <a:cs typeface="Arial"/>
            </a:endParaRPr>
          </a:p>
          <a:p>
            <a:pPr algn="just" marL="12700" marR="6350" indent="635">
              <a:lnSpc>
                <a:spcPct val="87500"/>
              </a:lnSpc>
              <a:spcBef>
                <a:spcPts val="140"/>
              </a:spcBef>
            </a:pP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divide</a:t>
            </a:r>
            <a:r>
              <a:rPr dirty="0" sz="135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en</a:t>
            </a:r>
            <a:r>
              <a:rPr dirty="0" sz="1350" spc="-1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dos</a:t>
            </a:r>
            <a:r>
              <a:rPr dirty="0" sz="1350" spc="-7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subcapas,</a:t>
            </a:r>
            <a:r>
              <a:rPr dirty="0" sz="1350" spc="-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100">
                <a:solidFill>
                  <a:srgbClr val="0C4979"/>
                </a:solidFill>
                <a:latin typeface="Arial"/>
                <a:cs typeface="Arial"/>
              </a:rPr>
              <a:t>capa</a:t>
            </a:r>
            <a:r>
              <a:rPr dirty="0" sz="135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lógica</a:t>
            </a:r>
            <a:r>
              <a:rPr dirty="0" sz="1350" spc="2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de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control</a:t>
            </a:r>
            <a:r>
              <a:rPr dirty="0" sz="1350" spc="1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de 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enlace </a:t>
            </a:r>
            <a:r>
              <a:rPr dirty="0" sz="1350" spc="-40">
                <a:solidFill>
                  <a:srgbClr val="0C4979"/>
                </a:solidFill>
                <a:latin typeface="Arial"/>
                <a:cs typeface="Arial"/>
              </a:rPr>
              <a:t>(LLC) </a:t>
            </a:r>
            <a:r>
              <a:rPr dirty="0" sz="1450" spc="20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50" spc="10">
                <a:solidFill>
                  <a:srgbClr val="0C4979"/>
                </a:solidFill>
                <a:latin typeface="Arial"/>
                <a:cs typeface="Arial"/>
              </a:rPr>
              <a:t>la </a:t>
            </a:r>
            <a:r>
              <a:rPr dirty="0" sz="1350" spc="95">
                <a:solidFill>
                  <a:srgbClr val="0C4979"/>
                </a:solidFill>
                <a:latin typeface="Arial"/>
                <a:cs typeface="Arial"/>
              </a:rPr>
              <a:t>capa de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control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acceso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al 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medio</a:t>
            </a:r>
            <a:r>
              <a:rPr dirty="0" sz="1350" spc="-15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-30">
                <a:solidFill>
                  <a:srgbClr val="0C4979"/>
                </a:solidFill>
                <a:latin typeface="Arial"/>
                <a:cs typeface="Arial"/>
              </a:rPr>
              <a:t>(MAC).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71388" y="2381460"/>
            <a:ext cx="998219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75">
                <a:solidFill>
                  <a:srgbClr val="051311"/>
                </a:solidFill>
                <a:latin typeface="Arial"/>
                <a:cs typeface="Arial"/>
              </a:rPr>
              <a:t>Subcapas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2098" y="5031600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95010" y="1786541"/>
            <a:ext cx="911225" cy="200025"/>
          </a:xfrm>
          <a:custGeom>
            <a:avLst/>
            <a:gdLst/>
            <a:ahLst/>
            <a:cxnLst/>
            <a:rect l="l" t="t" r="r" b="b"/>
            <a:pathLst>
              <a:path w="911225" h="200025">
                <a:moveTo>
                  <a:pt x="0" y="0"/>
                </a:moveTo>
                <a:lnTo>
                  <a:pt x="911053" y="0"/>
                </a:lnTo>
                <a:lnTo>
                  <a:pt x="911053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349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95010" y="1786541"/>
            <a:ext cx="911225" cy="200025"/>
          </a:xfrm>
          <a:custGeom>
            <a:avLst/>
            <a:gdLst/>
            <a:ahLst/>
            <a:cxnLst/>
            <a:rect l="l" t="t" r="r" b="b"/>
            <a:pathLst>
              <a:path w="911225" h="200025">
                <a:moveTo>
                  <a:pt x="0" y="0"/>
                </a:moveTo>
                <a:lnTo>
                  <a:pt x="911053" y="0"/>
                </a:lnTo>
                <a:lnTo>
                  <a:pt x="911053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349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2308" y="1779637"/>
            <a:ext cx="93916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25">
                <a:solidFill>
                  <a:srgbClr val="F0F6F6"/>
                </a:solidFill>
                <a:latin typeface="Arial"/>
                <a:cs typeface="Arial"/>
              </a:rPr>
              <a:t>comunicar.se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8755" y="0"/>
            <a:ext cx="7859645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8755" y="1347750"/>
            <a:ext cx="3922722" cy="70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57185" y="1407298"/>
            <a:ext cx="1610360" cy="40513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3335" marR="5080" indent="-1270">
              <a:lnSpc>
                <a:spcPct val="77600"/>
              </a:lnSpc>
              <a:spcBef>
                <a:spcPts val="480"/>
              </a:spcBef>
            </a:pPr>
            <a:r>
              <a:rPr dirty="0" sz="1400" spc="80"/>
              <a:t>Capa </a:t>
            </a:r>
            <a:r>
              <a:rPr dirty="0" sz="1400" spc="35"/>
              <a:t>lógica </a:t>
            </a:r>
            <a:r>
              <a:rPr dirty="0" sz="1400" spc="45"/>
              <a:t>de  </a:t>
            </a:r>
            <a:r>
              <a:rPr dirty="0" sz="1400" spc="70"/>
              <a:t>control</a:t>
            </a:r>
            <a:r>
              <a:rPr dirty="0" sz="1400" spc="-185"/>
              <a:t> </a:t>
            </a:r>
            <a:r>
              <a:rPr dirty="0" sz="1400" spc="85"/>
              <a:t>de</a:t>
            </a:r>
            <a:r>
              <a:rPr dirty="0" sz="1400" spc="-70"/>
              <a:t> </a:t>
            </a:r>
            <a:r>
              <a:rPr dirty="0" sz="1400" spc="65"/>
              <a:t>enlace</a:t>
            </a:r>
            <a:endParaRPr sz="1400"/>
          </a:p>
        </p:txBody>
      </p:sp>
      <p:sp>
        <p:nvSpPr>
          <p:cNvPr id="5" name="object 5"/>
          <p:cNvSpPr txBox="1"/>
          <p:nvPr/>
        </p:nvSpPr>
        <p:spPr>
          <a:xfrm>
            <a:off x="5025128" y="1407298"/>
            <a:ext cx="1746885" cy="40513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4604" marR="5080" indent="-2540">
              <a:lnSpc>
                <a:spcPct val="77600"/>
              </a:lnSpc>
              <a:spcBef>
                <a:spcPts val="480"/>
              </a:spcBef>
            </a:pPr>
            <a:r>
              <a:rPr dirty="0" sz="1400" spc="80" b="1">
                <a:solidFill>
                  <a:srgbClr val="0C4979"/>
                </a:solidFill>
                <a:latin typeface="Arial"/>
                <a:cs typeface="Arial"/>
              </a:rPr>
              <a:t>Capa</a:t>
            </a:r>
            <a:r>
              <a:rPr dirty="0" sz="1400" spc="-90" b="1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400" spc="80" b="1">
                <a:solidFill>
                  <a:srgbClr val="0C4979"/>
                </a:solidFill>
                <a:latin typeface="Arial"/>
                <a:cs typeface="Arial"/>
              </a:rPr>
              <a:t>de</a:t>
            </a:r>
            <a:r>
              <a:rPr dirty="0" sz="1400" spc="-100" b="1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400" spc="70" b="1">
                <a:solidFill>
                  <a:srgbClr val="0C4979"/>
                </a:solidFill>
                <a:latin typeface="Arial"/>
                <a:cs typeface="Arial"/>
              </a:rPr>
              <a:t>control</a:t>
            </a:r>
            <a:r>
              <a:rPr dirty="0" sz="1400" spc="-140" b="1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400" spc="75" b="1">
                <a:solidFill>
                  <a:srgbClr val="0C4979"/>
                </a:solidFill>
                <a:latin typeface="Arial"/>
                <a:cs typeface="Arial"/>
              </a:rPr>
              <a:t>de  </a:t>
            </a:r>
            <a:r>
              <a:rPr dirty="0" sz="1400" spc="90" b="1">
                <a:solidFill>
                  <a:srgbClr val="0C4979"/>
                </a:solidFill>
                <a:latin typeface="Arial"/>
                <a:cs typeface="Arial"/>
              </a:rPr>
              <a:t>acceso </a:t>
            </a:r>
            <a:r>
              <a:rPr dirty="0" sz="1400" spc="65" b="1">
                <a:solidFill>
                  <a:srgbClr val="0C4979"/>
                </a:solidFill>
                <a:latin typeface="Arial"/>
                <a:cs typeface="Arial"/>
              </a:rPr>
              <a:t>al</a:t>
            </a:r>
            <a:r>
              <a:rPr dirty="0" sz="1400" spc="-165" b="1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400" spc="10" b="1">
                <a:solidFill>
                  <a:srgbClr val="0C4979"/>
                </a:solidFill>
                <a:latin typeface="Arial"/>
                <a:cs typeface="Arial"/>
              </a:rPr>
              <a:t>medio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3029" y="2066854"/>
            <a:ext cx="1975485" cy="132207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63500" indent="3175">
              <a:lnSpc>
                <a:spcPct val="94000"/>
              </a:lnSpc>
              <a:spcBef>
                <a:spcPts val="165"/>
              </a:spcBef>
            </a:pPr>
            <a:r>
              <a:rPr dirty="0" sz="900" spc="35">
                <a:solidFill>
                  <a:srgbClr val="215B85"/>
                </a:solidFill>
                <a:latin typeface="Arial"/>
                <a:cs typeface="Arial"/>
              </a:rPr>
              <a:t>El</a:t>
            </a:r>
            <a:r>
              <a:rPr dirty="0" sz="900" spc="-13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0C4979"/>
                </a:solidFill>
                <a:latin typeface="Arial"/>
                <a:cs typeface="Arial"/>
              </a:rPr>
              <a:t>LLC</a:t>
            </a:r>
            <a:r>
              <a:rPr dirty="0" sz="900" spc="-3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900" spc="15">
                <a:solidFill>
                  <a:srgbClr val="215B85"/>
                </a:solidFill>
                <a:latin typeface="Arial"/>
                <a:cs typeface="Arial"/>
              </a:rPr>
              <a:t>se</a:t>
            </a:r>
            <a:r>
              <a:rPr dirty="0" sz="900" spc="-4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25">
                <a:solidFill>
                  <a:srgbClr val="215B85"/>
                </a:solidFill>
                <a:latin typeface="Arial"/>
                <a:cs typeface="Arial"/>
              </a:rPr>
              <a:t>utiliza</a:t>
            </a:r>
            <a:r>
              <a:rPr dirty="0" sz="900" spc="-6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75">
                <a:solidFill>
                  <a:srgbClr val="215B85"/>
                </a:solidFill>
                <a:latin typeface="Arial"/>
                <a:cs typeface="Arial"/>
              </a:rPr>
              <a:t>para</a:t>
            </a:r>
            <a:r>
              <a:rPr dirty="0" sz="900" spc="-9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55">
                <a:solidFill>
                  <a:srgbClr val="215B85"/>
                </a:solidFill>
                <a:latin typeface="Arial"/>
                <a:cs typeface="Arial"/>
              </a:rPr>
              <a:t>comunicarse  con </a:t>
            </a:r>
            <a:r>
              <a:rPr dirty="0" sz="900" spc="40">
                <a:solidFill>
                  <a:srgbClr val="0C4979"/>
                </a:solidFill>
                <a:latin typeface="Arial"/>
                <a:cs typeface="Arial"/>
              </a:rPr>
              <a:t>las </a:t>
            </a:r>
            <a:r>
              <a:rPr dirty="0" sz="900" spc="75">
                <a:solidFill>
                  <a:srgbClr val="215B85"/>
                </a:solidFill>
                <a:latin typeface="Arial"/>
                <a:cs typeface="Arial"/>
              </a:rPr>
              <a:t>capas </a:t>
            </a:r>
            <a:r>
              <a:rPr dirty="0" sz="900" spc="35">
                <a:solidFill>
                  <a:srgbClr val="215B85"/>
                </a:solidFill>
                <a:latin typeface="Arial"/>
                <a:cs typeface="Arial"/>
              </a:rPr>
              <a:t>superiores </a:t>
            </a:r>
            <a:r>
              <a:rPr dirty="0" sz="900" spc="40">
                <a:solidFill>
                  <a:srgbClr val="215B85"/>
                </a:solidFill>
                <a:latin typeface="Arial"/>
                <a:cs typeface="Arial"/>
              </a:rPr>
              <a:t>de </a:t>
            </a:r>
            <a:r>
              <a:rPr dirty="0" sz="900" spc="25">
                <a:solidFill>
                  <a:srgbClr val="0C4979"/>
                </a:solidFill>
                <a:latin typeface="Arial"/>
                <a:cs typeface="Arial"/>
              </a:rPr>
              <a:t>la  </a:t>
            </a:r>
            <a:r>
              <a:rPr dirty="0" sz="900" spc="45">
                <a:solidFill>
                  <a:srgbClr val="215B85"/>
                </a:solidFill>
                <a:latin typeface="Arial"/>
                <a:cs typeface="Arial"/>
              </a:rPr>
              <a:t>aplicación</a:t>
            </a:r>
            <a:r>
              <a:rPr dirty="0" sz="900" spc="-4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850" spc="55">
                <a:solidFill>
                  <a:srgbClr val="215B85"/>
                </a:solidFill>
                <a:latin typeface="Arial"/>
                <a:cs typeface="Arial"/>
              </a:rPr>
              <a:t>y</a:t>
            </a:r>
            <a:r>
              <a:rPr dirty="0" sz="850" spc="-2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75">
                <a:solidFill>
                  <a:srgbClr val="215B85"/>
                </a:solidFill>
                <a:latin typeface="Arial"/>
                <a:cs typeface="Arial"/>
              </a:rPr>
              <a:t>para</a:t>
            </a:r>
            <a:r>
              <a:rPr dirty="0" sz="900" spc="-11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60">
                <a:solidFill>
                  <a:srgbClr val="215B85"/>
                </a:solidFill>
                <a:latin typeface="Arial"/>
                <a:cs typeface="Arial"/>
              </a:rPr>
              <a:t>la</a:t>
            </a:r>
            <a:r>
              <a:rPr dirty="0" sz="900" spc="-7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40">
                <a:solidFill>
                  <a:srgbClr val="0C4979"/>
                </a:solidFill>
                <a:latin typeface="Arial"/>
                <a:cs typeface="Arial"/>
              </a:rPr>
              <a:t>transición</a:t>
            </a:r>
            <a:r>
              <a:rPr dirty="0" sz="900" spc="-5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900" spc="40">
                <a:solidFill>
                  <a:srgbClr val="215B85"/>
                </a:solidFill>
                <a:latin typeface="Arial"/>
                <a:cs typeface="Arial"/>
              </a:rPr>
              <a:t>del  </a:t>
            </a:r>
            <a:r>
              <a:rPr dirty="0" sz="900" spc="70">
                <a:solidFill>
                  <a:srgbClr val="215B85"/>
                </a:solidFill>
                <a:latin typeface="Arial"/>
                <a:cs typeface="Arial"/>
              </a:rPr>
              <a:t>paquete </a:t>
            </a:r>
            <a:r>
              <a:rPr dirty="0" sz="900" spc="80">
                <a:solidFill>
                  <a:srgbClr val="215B85"/>
                </a:solidFill>
                <a:latin typeface="Arial"/>
                <a:cs typeface="Arial"/>
              </a:rPr>
              <a:t>a </a:t>
            </a:r>
            <a:r>
              <a:rPr dirty="0" sz="900" spc="55">
                <a:solidFill>
                  <a:srgbClr val="0C4979"/>
                </a:solidFill>
                <a:latin typeface="Arial"/>
                <a:cs typeface="Arial"/>
              </a:rPr>
              <a:t>las </a:t>
            </a:r>
            <a:r>
              <a:rPr dirty="0" sz="900" spc="75">
                <a:solidFill>
                  <a:srgbClr val="215B85"/>
                </a:solidFill>
                <a:latin typeface="Arial"/>
                <a:cs typeface="Arial"/>
              </a:rPr>
              <a:t>capas </a:t>
            </a:r>
            <a:r>
              <a:rPr dirty="0" sz="900" spc="30">
                <a:solidFill>
                  <a:srgbClr val="0C4979"/>
                </a:solidFill>
                <a:latin typeface="Arial"/>
                <a:cs typeface="Arial"/>
              </a:rPr>
              <a:t>inferiores  </a:t>
            </a:r>
            <a:r>
              <a:rPr dirty="0" sz="900" spc="75">
                <a:solidFill>
                  <a:srgbClr val="215B85"/>
                </a:solidFill>
                <a:latin typeface="Arial"/>
                <a:cs typeface="Arial"/>
              </a:rPr>
              <a:t>para</a:t>
            </a:r>
            <a:r>
              <a:rPr dirty="0" sz="900" spc="-8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85">
                <a:solidFill>
                  <a:srgbClr val="215B85"/>
                </a:solidFill>
                <a:latin typeface="Arial"/>
                <a:cs typeface="Arial"/>
              </a:rPr>
              <a:t>su</a:t>
            </a:r>
            <a:r>
              <a:rPr dirty="0" sz="900" spc="-114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45">
                <a:solidFill>
                  <a:srgbClr val="215B85"/>
                </a:solidFill>
                <a:latin typeface="Arial"/>
                <a:cs typeface="Arial"/>
              </a:rPr>
              <a:t>entrega.</a:t>
            </a:r>
            <a:endParaRPr sz="900">
              <a:latin typeface="Arial"/>
              <a:cs typeface="Arial"/>
            </a:endParaRPr>
          </a:p>
          <a:p>
            <a:pPr marL="12700" marR="5080" indent="3175">
              <a:lnSpc>
                <a:spcPct val="89800"/>
              </a:lnSpc>
              <a:spcBef>
                <a:spcPts val="35"/>
              </a:spcBef>
            </a:pPr>
            <a:r>
              <a:rPr dirty="0" sz="900" spc="35">
                <a:solidFill>
                  <a:srgbClr val="215B85"/>
                </a:solidFill>
                <a:latin typeface="Arial"/>
                <a:cs typeface="Arial"/>
              </a:rPr>
              <a:t>El </a:t>
            </a:r>
            <a:r>
              <a:rPr dirty="0" sz="900" spc="10">
                <a:solidFill>
                  <a:srgbClr val="215B85"/>
                </a:solidFill>
                <a:latin typeface="Arial"/>
                <a:cs typeface="Arial"/>
              </a:rPr>
              <a:t>LLC </a:t>
            </a:r>
            <a:r>
              <a:rPr dirty="0" sz="900" spc="15">
                <a:solidFill>
                  <a:srgbClr val="215B85"/>
                </a:solidFill>
                <a:latin typeface="Arial"/>
                <a:cs typeface="Arial"/>
              </a:rPr>
              <a:t>se </a:t>
            </a:r>
            <a:r>
              <a:rPr dirty="0" sz="900" spc="45">
                <a:solidFill>
                  <a:srgbClr val="215B85"/>
                </a:solidFill>
                <a:latin typeface="Arial"/>
                <a:cs typeface="Arial"/>
              </a:rPr>
              <a:t>implementa </a:t>
            </a:r>
            <a:r>
              <a:rPr dirty="0" sz="900" spc="50">
                <a:solidFill>
                  <a:srgbClr val="215B85"/>
                </a:solidFill>
                <a:latin typeface="Arial"/>
                <a:cs typeface="Arial"/>
              </a:rPr>
              <a:t>en </a:t>
            </a:r>
            <a:r>
              <a:rPr dirty="0" sz="900" spc="45">
                <a:solidFill>
                  <a:srgbClr val="215B85"/>
                </a:solidFill>
                <a:latin typeface="Arial"/>
                <a:cs typeface="Arial"/>
              </a:rPr>
              <a:t>software,  </a:t>
            </a:r>
            <a:r>
              <a:rPr dirty="0" sz="1000" spc="60">
                <a:solidFill>
                  <a:srgbClr val="215B85"/>
                </a:solidFill>
                <a:latin typeface="Times New Roman"/>
                <a:cs typeface="Times New Roman"/>
              </a:rPr>
              <a:t>y</a:t>
            </a:r>
            <a:r>
              <a:rPr dirty="0" sz="900" spc="60">
                <a:solidFill>
                  <a:srgbClr val="215B85"/>
                </a:solidFill>
                <a:latin typeface="Arial"/>
                <a:cs typeface="Arial"/>
              </a:rPr>
              <a:t>su </a:t>
            </a:r>
            <a:r>
              <a:rPr dirty="0" sz="900" spc="65">
                <a:solidFill>
                  <a:srgbClr val="215B85"/>
                </a:solidFill>
                <a:latin typeface="Arial"/>
                <a:cs typeface="Arial"/>
              </a:rPr>
              <a:t>implementaciónno depende  </a:t>
            </a:r>
            <a:r>
              <a:rPr dirty="0" sz="900" spc="50">
                <a:solidFill>
                  <a:srgbClr val="0C4979"/>
                </a:solidFill>
                <a:latin typeface="Arial"/>
                <a:cs typeface="Arial"/>
              </a:rPr>
              <a:t>del</a:t>
            </a:r>
            <a:r>
              <a:rPr dirty="0" sz="900" spc="-9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900" spc="45">
                <a:solidFill>
                  <a:srgbClr val="0C4979"/>
                </a:solidFill>
                <a:latin typeface="Arial"/>
                <a:cs typeface="Arial"/>
              </a:rPr>
              <a:t>hardware.</a:t>
            </a:r>
            <a:r>
              <a:rPr dirty="0" sz="900" spc="-10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900" spc="60">
                <a:solidFill>
                  <a:srgbClr val="215B85"/>
                </a:solidFill>
                <a:latin typeface="Arial"/>
                <a:cs typeface="Arial"/>
              </a:rPr>
              <a:t>En</a:t>
            </a:r>
            <a:r>
              <a:rPr dirty="0" sz="900" spc="-10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55">
                <a:solidFill>
                  <a:srgbClr val="215B85"/>
                </a:solidFill>
                <a:latin typeface="Arial"/>
                <a:cs typeface="Arial"/>
              </a:rPr>
              <a:t>una</a:t>
            </a:r>
            <a:r>
              <a:rPr dirty="0" sz="900" spc="-5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35">
                <a:solidFill>
                  <a:srgbClr val="0C4979"/>
                </a:solidFill>
                <a:latin typeface="Arial"/>
                <a:cs typeface="Arial"/>
              </a:rPr>
              <a:t>PC,</a:t>
            </a:r>
            <a:r>
              <a:rPr dirty="0" sz="900" spc="-13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900" spc="25">
                <a:solidFill>
                  <a:srgbClr val="215B85"/>
                </a:solidFill>
                <a:latin typeface="Arial"/>
                <a:cs typeface="Arial"/>
              </a:rPr>
              <a:t>el</a:t>
            </a:r>
            <a:r>
              <a:rPr dirty="0" sz="900" spc="-7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30">
                <a:solidFill>
                  <a:srgbClr val="215B85"/>
                </a:solidFill>
                <a:latin typeface="Arial"/>
                <a:cs typeface="Arial"/>
              </a:rPr>
              <a:t>LLC</a:t>
            </a:r>
            <a:r>
              <a:rPr dirty="0" sz="900" spc="-7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25">
                <a:solidFill>
                  <a:srgbClr val="215B85"/>
                </a:solidFill>
                <a:latin typeface="Arial"/>
                <a:cs typeface="Arial"/>
              </a:rPr>
              <a:t>se  </a:t>
            </a:r>
            <a:r>
              <a:rPr dirty="0" sz="900" spc="70">
                <a:solidFill>
                  <a:srgbClr val="215B85"/>
                </a:solidFill>
                <a:latin typeface="Arial"/>
                <a:cs typeface="Arial"/>
              </a:rPr>
              <a:t>puede</a:t>
            </a:r>
            <a:r>
              <a:rPr dirty="0" sz="900" spc="-10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45">
                <a:solidFill>
                  <a:srgbClr val="215B85"/>
                </a:solidFill>
                <a:latin typeface="Arial"/>
                <a:cs typeface="Arial"/>
              </a:rPr>
              <a:t>considerar</a:t>
            </a:r>
            <a:r>
              <a:rPr dirty="0" sz="900" spc="-2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35">
                <a:solidFill>
                  <a:srgbClr val="0C4979"/>
                </a:solidFill>
                <a:latin typeface="Arial"/>
                <a:cs typeface="Arial"/>
              </a:rPr>
              <a:t>el</a:t>
            </a:r>
            <a:r>
              <a:rPr dirty="0" sz="900" spc="-6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900" spc="45">
                <a:solidFill>
                  <a:srgbClr val="215B85"/>
                </a:solidFill>
                <a:latin typeface="Arial"/>
                <a:cs typeface="Arial"/>
              </a:rPr>
              <a:t>controlador</a:t>
            </a:r>
            <a:r>
              <a:rPr dirty="0" sz="900" spc="1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55">
                <a:solidFill>
                  <a:srgbClr val="215B85"/>
                </a:solidFill>
                <a:latin typeface="Arial"/>
                <a:cs typeface="Arial"/>
              </a:rPr>
              <a:t>de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45"/>
              </a:lnSpc>
            </a:pPr>
            <a:r>
              <a:rPr dirty="0" sz="900" spc="60">
                <a:solidFill>
                  <a:srgbClr val="0C4979"/>
                </a:solidFill>
                <a:latin typeface="Arial"/>
                <a:cs typeface="Arial"/>
              </a:rPr>
              <a:t>laNIC.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1665" y="2062126"/>
            <a:ext cx="2162175" cy="119443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 indent="1905">
              <a:lnSpc>
                <a:spcPct val="94800"/>
              </a:lnSpc>
              <a:spcBef>
                <a:spcPts val="160"/>
              </a:spcBef>
            </a:pPr>
            <a:r>
              <a:rPr dirty="0" sz="900" spc="15">
                <a:solidFill>
                  <a:srgbClr val="215B85"/>
                </a:solidFill>
                <a:latin typeface="Arial"/>
                <a:cs typeface="Arial"/>
              </a:rPr>
              <a:t>E</a:t>
            </a:r>
            <a:r>
              <a:rPr dirty="0" sz="900" spc="15">
                <a:solidFill>
                  <a:srgbClr val="467499"/>
                </a:solidFill>
                <a:latin typeface="Arial"/>
                <a:cs typeface="Arial"/>
              </a:rPr>
              <a:t>l</a:t>
            </a:r>
            <a:r>
              <a:rPr dirty="0" sz="900" spc="-90">
                <a:solidFill>
                  <a:srgbClr val="467499"/>
                </a:solidFill>
                <a:latin typeface="Arial"/>
                <a:cs typeface="Arial"/>
              </a:rPr>
              <a:t> </a:t>
            </a:r>
            <a:r>
              <a:rPr dirty="0" sz="900" spc="50">
                <a:solidFill>
                  <a:srgbClr val="215B85"/>
                </a:solidFill>
                <a:latin typeface="Arial"/>
                <a:cs typeface="Arial"/>
              </a:rPr>
              <a:t>control</a:t>
            </a:r>
            <a:r>
              <a:rPr dirty="0" sz="900" spc="-9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65">
                <a:solidFill>
                  <a:srgbClr val="215B85"/>
                </a:solidFill>
                <a:latin typeface="Arial"/>
                <a:cs typeface="Arial"/>
              </a:rPr>
              <a:t>de</a:t>
            </a:r>
            <a:r>
              <a:rPr dirty="0" sz="900" spc="-6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60">
                <a:solidFill>
                  <a:srgbClr val="215B85"/>
                </a:solidFill>
                <a:latin typeface="Arial"/>
                <a:cs typeface="Arial"/>
              </a:rPr>
              <a:t>acceso</a:t>
            </a:r>
            <a:r>
              <a:rPr dirty="0" sz="900" spc="-5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45">
                <a:solidFill>
                  <a:srgbClr val="215B85"/>
                </a:solidFill>
                <a:latin typeface="Arial"/>
                <a:cs typeface="Arial"/>
              </a:rPr>
              <a:t>al</a:t>
            </a:r>
            <a:r>
              <a:rPr dirty="0" sz="900" spc="-7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60">
                <a:solidFill>
                  <a:srgbClr val="215B85"/>
                </a:solidFill>
                <a:latin typeface="Arial"/>
                <a:cs typeface="Arial"/>
              </a:rPr>
              <a:t>medio</a:t>
            </a:r>
            <a:r>
              <a:rPr dirty="0" sz="900" spc="-8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5">
                <a:solidFill>
                  <a:srgbClr val="215B85"/>
                </a:solidFill>
                <a:latin typeface="Arial"/>
                <a:cs typeface="Arial"/>
              </a:rPr>
              <a:t>(MAC)</a:t>
            </a:r>
            <a:r>
              <a:rPr dirty="0" sz="900" spc="-7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15B85"/>
                </a:solidFill>
                <a:latin typeface="Arial"/>
                <a:cs typeface="Arial"/>
              </a:rPr>
              <a:t>es  un </a:t>
            </a:r>
            <a:r>
              <a:rPr dirty="0" sz="900" spc="5">
                <a:solidFill>
                  <a:srgbClr val="215B85"/>
                </a:solidFill>
                <a:latin typeface="Arial"/>
                <a:cs typeface="Arial"/>
              </a:rPr>
              <a:t>mecan </a:t>
            </a:r>
            <a:r>
              <a:rPr dirty="0" sz="900" spc="15">
                <a:solidFill>
                  <a:srgbClr val="467499"/>
                </a:solidFill>
                <a:latin typeface="Arial"/>
                <a:cs typeface="Arial"/>
              </a:rPr>
              <a:t>i</a:t>
            </a:r>
            <a:r>
              <a:rPr dirty="0" sz="900" spc="15">
                <a:solidFill>
                  <a:srgbClr val="215B85"/>
                </a:solidFill>
                <a:latin typeface="Arial"/>
                <a:cs typeface="Arial"/>
              </a:rPr>
              <a:t>smo </a:t>
            </a:r>
            <a:r>
              <a:rPr dirty="0" sz="900">
                <a:solidFill>
                  <a:srgbClr val="215B85"/>
                </a:solidFill>
                <a:latin typeface="Arial"/>
                <a:cs typeface="Arial"/>
              </a:rPr>
              <a:t>que </a:t>
            </a:r>
            <a:r>
              <a:rPr dirty="0" sz="900" spc="55">
                <a:solidFill>
                  <a:srgbClr val="215B85"/>
                </a:solidFill>
                <a:latin typeface="Arial"/>
                <a:cs typeface="Arial"/>
              </a:rPr>
              <a:t>decide </a:t>
            </a:r>
            <a:r>
              <a:rPr dirty="0" sz="900" spc="65">
                <a:solidFill>
                  <a:srgbClr val="215B85"/>
                </a:solidFill>
                <a:latin typeface="Arial"/>
                <a:cs typeface="Arial"/>
              </a:rPr>
              <a:t>que  </a:t>
            </a:r>
            <a:r>
              <a:rPr dirty="0" sz="900" spc="45">
                <a:solidFill>
                  <a:srgbClr val="215B85"/>
                </a:solidFill>
                <a:latin typeface="Arial"/>
                <a:cs typeface="Arial"/>
              </a:rPr>
              <a:t>estación </a:t>
            </a:r>
            <a:r>
              <a:rPr dirty="0" sz="900" spc="55">
                <a:solidFill>
                  <a:srgbClr val="215B85"/>
                </a:solidFill>
                <a:latin typeface="Arial"/>
                <a:cs typeface="Arial"/>
              </a:rPr>
              <a:t>puede acceder </a:t>
            </a:r>
            <a:r>
              <a:rPr dirty="0" sz="900" spc="60">
                <a:solidFill>
                  <a:srgbClr val="215B85"/>
                </a:solidFill>
                <a:latin typeface="Arial"/>
                <a:cs typeface="Arial"/>
              </a:rPr>
              <a:t>en </a:t>
            </a:r>
            <a:r>
              <a:rPr dirty="0" sz="900" spc="90">
                <a:solidFill>
                  <a:srgbClr val="215B85"/>
                </a:solidFill>
                <a:latin typeface="Arial"/>
                <a:cs typeface="Arial"/>
              </a:rPr>
              <a:t>cada  </a:t>
            </a:r>
            <a:r>
              <a:rPr dirty="0" sz="900" spc="70">
                <a:solidFill>
                  <a:srgbClr val="215B85"/>
                </a:solidFill>
                <a:latin typeface="Arial"/>
                <a:cs typeface="Arial"/>
              </a:rPr>
              <a:t>momento</a:t>
            </a:r>
            <a:r>
              <a:rPr dirty="0" sz="900" spc="-10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40">
                <a:solidFill>
                  <a:srgbClr val="215B85"/>
                </a:solidFill>
                <a:latin typeface="Arial"/>
                <a:cs typeface="Arial"/>
              </a:rPr>
              <a:t>al</a:t>
            </a:r>
            <a:r>
              <a:rPr dirty="0" sz="900" spc="-8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65">
                <a:solidFill>
                  <a:srgbClr val="215B85"/>
                </a:solidFill>
                <a:latin typeface="Arial"/>
                <a:cs typeface="Arial"/>
              </a:rPr>
              <a:t>med</a:t>
            </a:r>
            <a:r>
              <a:rPr dirty="0" sz="900" spc="65">
                <a:solidFill>
                  <a:srgbClr val="467499"/>
                </a:solidFill>
                <a:latin typeface="Arial"/>
                <a:cs typeface="Arial"/>
              </a:rPr>
              <a:t>i</a:t>
            </a:r>
            <a:r>
              <a:rPr dirty="0" sz="900" spc="65">
                <a:solidFill>
                  <a:srgbClr val="215B85"/>
                </a:solidFill>
                <a:latin typeface="Arial"/>
                <a:cs typeface="Arial"/>
              </a:rPr>
              <a:t>o</a:t>
            </a:r>
            <a:r>
              <a:rPr dirty="0" sz="900" spc="-114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75">
                <a:solidFill>
                  <a:srgbClr val="215B85"/>
                </a:solidFill>
                <a:latin typeface="Arial"/>
                <a:cs typeface="Arial"/>
              </a:rPr>
              <a:t>para</a:t>
            </a:r>
            <a:r>
              <a:rPr dirty="0" sz="900" spc="-8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55">
                <a:solidFill>
                  <a:srgbClr val="0C4979"/>
                </a:solidFill>
                <a:latin typeface="Arial"/>
                <a:cs typeface="Arial"/>
              </a:rPr>
              <a:t>tran</a:t>
            </a:r>
            <a:r>
              <a:rPr dirty="0" sz="900" spc="55">
                <a:solidFill>
                  <a:srgbClr val="467499"/>
                </a:solidFill>
                <a:latin typeface="Arial"/>
                <a:cs typeface="Arial"/>
              </a:rPr>
              <a:t>s</a:t>
            </a:r>
            <a:r>
              <a:rPr dirty="0" sz="900" spc="55">
                <a:solidFill>
                  <a:srgbClr val="215B85"/>
                </a:solidFill>
                <a:latin typeface="Arial"/>
                <a:cs typeface="Arial"/>
              </a:rPr>
              <a:t>mitir</a:t>
            </a:r>
            <a:r>
              <a:rPr dirty="0" sz="900" spc="-14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85">
                <a:solidFill>
                  <a:srgbClr val="215B85"/>
                </a:solidFill>
                <a:latin typeface="Arial"/>
                <a:cs typeface="Arial"/>
              </a:rPr>
              <a:t>una  </a:t>
            </a:r>
            <a:r>
              <a:rPr dirty="0" sz="900" spc="75">
                <a:solidFill>
                  <a:srgbClr val="215B85"/>
                </a:solidFill>
                <a:latin typeface="Arial"/>
                <a:cs typeface="Arial"/>
              </a:rPr>
              <a:t>trama</a:t>
            </a:r>
            <a:r>
              <a:rPr dirty="0" sz="900" spc="-6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80">
                <a:solidFill>
                  <a:srgbClr val="215B85"/>
                </a:solidFill>
                <a:latin typeface="Arial"/>
                <a:cs typeface="Arial"/>
              </a:rPr>
              <a:t>de</a:t>
            </a:r>
            <a:r>
              <a:rPr dirty="0" sz="900" spc="-8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40">
                <a:solidFill>
                  <a:srgbClr val="215B85"/>
                </a:solidFill>
                <a:latin typeface="Arial"/>
                <a:cs typeface="Arial"/>
              </a:rPr>
              <a:t>información.</a:t>
            </a:r>
            <a:endParaRPr sz="900">
              <a:latin typeface="Arial"/>
              <a:cs typeface="Arial"/>
            </a:endParaRPr>
          </a:p>
          <a:p>
            <a:pPr marL="14604" marR="20955">
              <a:lnSpc>
                <a:spcPts val="1010"/>
              </a:lnSpc>
              <a:spcBef>
                <a:spcPts val="15"/>
              </a:spcBef>
            </a:pPr>
            <a:r>
              <a:rPr dirty="0" sz="900" spc="50">
                <a:solidFill>
                  <a:srgbClr val="215B85"/>
                </a:solidFill>
                <a:latin typeface="Arial"/>
                <a:cs typeface="Arial"/>
              </a:rPr>
              <a:t>Para </a:t>
            </a:r>
            <a:r>
              <a:rPr dirty="0" sz="900" spc="55">
                <a:solidFill>
                  <a:srgbClr val="215B85"/>
                </a:solidFill>
                <a:latin typeface="Arial"/>
                <a:cs typeface="Arial"/>
              </a:rPr>
              <a:t>eso </a:t>
            </a:r>
            <a:r>
              <a:rPr dirty="0" sz="900" spc="30">
                <a:solidFill>
                  <a:srgbClr val="215B85"/>
                </a:solidFill>
                <a:latin typeface="Arial"/>
                <a:cs typeface="Arial"/>
              </a:rPr>
              <a:t>existe </a:t>
            </a:r>
            <a:r>
              <a:rPr dirty="0" sz="900" spc="25">
                <a:solidFill>
                  <a:srgbClr val="467499"/>
                </a:solidFill>
                <a:latin typeface="Arial"/>
                <a:cs typeface="Arial"/>
              </a:rPr>
              <a:t>l</a:t>
            </a:r>
            <a:r>
              <a:rPr dirty="0" sz="900" spc="25">
                <a:solidFill>
                  <a:srgbClr val="215B85"/>
                </a:solidFill>
                <a:latin typeface="Arial"/>
                <a:cs typeface="Arial"/>
              </a:rPr>
              <a:t>a </a:t>
            </a:r>
            <a:r>
              <a:rPr dirty="0" sz="900" spc="40">
                <a:solidFill>
                  <a:srgbClr val="215B85"/>
                </a:solidFill>
                <a:latin typeface="Arial"/>
                <a:cs typeface="Arial"/>
              </a:rPr>
              <a:t>dirección </a:t>
            </a:r>
            <a:r>
              <a:rPr dirty="0" sz="900" spc="50">
                <a:solidFill>
                  <a:srgbClr val="215B85"/>
                </a:solidFill>
                <a:latin typeface="Arial"/>
                <a:cs typeface="Arial"/>
              </a:rPr>
              <a:t>MAC </a:t>
            </a:r>
            <a:r>
              <a:rPr dirty="0" sz="900" spc="40">
                <a:solidFill>
                  <a:srgbClr val="215B85"/>
                </a:solidFill>
                <a:latin typeface="Arial"/>
                <a:cs typeface="Arial"/>
              </a:rPr>
              <a:t>o  dirección</a:t>
            </a:r>
            <a:r>
              <a:rPr dirty="0" sz="900" spc="-3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215B85"/>
                </a:solidFill>
                <a:latin typeface="Arial"/>
                <a:cs typeface="Arial"/>
              </a:rPr>
              <a:t>física,</a:t>
            </a:r>
            <a:r>
              <a:rPr dirty="0" sz="900" spc="-9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35">
                <a:solidFill>
                  <a:srgbClr val="215B85"/>
                </a:solidFill>
                <a:latin typeface="Arial"/>
                <a:cs typeface="Arial"/>
              </a:rPr>
              <a:t>es</a:t>
            </a:r>
            <a:r>
              <a:rPr dirty="0" sz="900" spc="-4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35">
                <a:solidFill>
                  <a:srgbClr val="215B85"/>
                </a:solidFill>
                <a:latin typeface="Arial"/>
                <a:cs typeface="Arial"/>
              </a:rPr>
              <a:t>una</a:t>
            </a:r>
            <a:r>
              <a:rPr dirty="0" sz="900" spc="1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45">
                <a:solidFill>
                  <a:srgbClr val="215B85"/>
                </a:solidFill>
                <a:latin typeface="Arial"/>
                <a:cs typeface="Arial"/>
              </a:rPr>
              <a:t>serie</a:t>
            </a:r>
            <a:r>
              <a:rPr dirty="0" sz="900" spc="-9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55">
                <a:solidFill>
                  <a:srgbClr val="215B85"/>
                </a:solidFill>
                <a:latin typeface="Arial"/>
                <a:cs typeface="Arial"/>
              </a:rPr>
              <a:t>de</a:t>
            </a:r>
            <a:r>
              <a:rPr dirty="0" sz="900" spc="-3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30">
                <a:solidFill>
                  <a:srgbClr val="215B85"/>
                </a:solidFill>
                <a:latin typeface="Arial"/>
                <a:cs typeface="Arial"/>
              </a:rPr>
              <a:t>díg</a:t>
            </a:r>
            <a:r>
              <a:rPr dirty="0" sz="900" spc="30">
                <a:solidFill>
                  <a:srgbClr val="467499"/>
                </a:solidFill>
                <a:latin typeface="Arial"/>
                <a:cs typeface="Arial"/>
              </a:rPr>
              <a:t>i</a:t>
            </a:r>
            <a:r>
              <a:rPr dirty="0" sz="900" spc="30">
                <a:solidFill>
                  <a:srgbClr val="215B85"/>
                </a:solidFill>
                <a:latin typeface="Arial"/>
                <a:cs typeface="Arial"/>
              </a:rPr>
              <a:t>tos  </a:t>
            </a:r>
            <a:r>
              <a:rPr dirty="0" sz="900" spc="55">
                <a:solidFill>
                  <a:srgbClr val="215B85"/>
                </a:solidFill>
                <a:latin typeface="Arial"/>
                <a:cs typeface="Arial"/>
              </a:rPr>
              <a:t>en </a:t>
            </a:r>
            <a:r>
              <a:rPr dirty="0" sz="900" spc="45">
                <a:solidFill>
                  <a:srgbClr val="215B85"/>
                </a:solidFill>
                <a:latin typeface="Arial"/>
                <a:cs typeface="Arial"/>
              </a:rPr>
              <a:t>hexadecima </a:t>
            </a:r>
            <a:r>
              <a:rPr dirty="0" sz="900" spc="15">
                <a:solidFill>
                  <a:srgbClr val="467499"/>
                </a:solidFill>
                <a:latin typeface="Arial"/>
                <a:cs typeface="Arial"/>
              </a:rPr>
              <a:t>l </a:t>
            </a:r>
            <a:r>
              <a:rPr dirty="0" sz="900" spc="40">
                <a:solidFill>
                  <a:srgbClr val="215B85"/>
                </a:solidFill>
                <a:latin typeface="Arial"/>
                <a:cs typeface="Arial"/>
              </a:rPr>
              <a:t>que </a:t>
            </a:r>
            <a:r>
              <a:rPr dirty="0" sz="900" spc="45">
                <a:solidFill>
                  <a:srgbClr val="215B85"/>
                </a:solidFill>
                <a:latin typeface="Arial"/>
                <a:cs typeface="Arial"/>
              </a:rPr>
              <a:t>definen  </a:t>
            </a:r>
            <a:r>
              <a:rPr dirty="0" sz="900" spc="55">
                <a:solidFill>
                  <a:srgbClr val="215B85"/>
                </a:solidFill>
                <a:latin typeface="Arial"/>
                <a:cs typeface="Arial"/>
              </a:rPr>
              <a:t>inequívocamenteun</a:t>
            </a:r>
            <a:r>
              <a:rPr dirty="0" sz="900" spc="-6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55">
                <a:solidFill>
                  <a:srgbClr val="215B85"/>
                </a:solidFill>
                <a:latin typeface="Arial"/>
                <a:cs typeface="Arial"/>
              </a:rPr>
              <a:t>equipo</a:t>
            </a:r>
            <a:r>
              <a:rPr dirty="0" sz="900" spc="-85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60">
                <a:solidFill>
                  <a:srgbClr val="215B85"/>
                </a:solidFill>
                <a:latin typeface="Arial"/>
                <a:cs typeface="Arial"/>
              </a:rPr>
              <a:t>en</a:t>
            </a:r>
            <a:r>
              <a:rPr dirty="0" sz="900" spc="-8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40">
                <a:solidFill>
                  <a:srgbClr val="215B85"/>
                </a:solidFill>
                <a:latin typeface="Arial"/>
                <a:cs typeface="Arial"/>
              </a:rPr>
              <a:t>la</a:t>
            </a:r>
            <a:r>
              <a:rPr dirty="0" sz="900" spc="-50">
                <a:solidFill>
                  <a:srgbClr val="215B85"/>
                </a:solidFill>
                <a:latin typeface="Arial"/>
                <a:cs typeface="Arial"/>
              </a:rPr>
              <a:t> </a:t>
            </a:r>
            <a:r>
              <a:rPr dirty="0" sz="900" spc="50">
                <a:solidFill>
                  <a:srgbClr val="215B85"/>
                </a:solidFill>
                <a:latin typeface="Arial"/>
                <a:cs typeface="Arial"/>
              </a:rPr>
              <a:t>red.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79368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59490" y="0"/>
            <a:ext cx="3818910" cy="2052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73650" y="2057091"/>
            <a:ext cx="3804749" cy="2979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91310" y="1011970"/>
            <a:ext cx="3025775" cy="3848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60"/>
              <a:t>Estandar </a:t>
            </a:r>
            <a:r>
              <a:rPr dirty="0" sz="2350" spc="-5"/>
              <a:t>IEEE</a:t>
            </a:r>
            <a:r>
              <a:rPr dirty="0" sz="2350" spc="-25"/>
              <a:t> </a:t>
            </a:r>
            <a:r>
              <a:rPr dirty="0" sz="2350" spc="75"/>
              <a:t>802.2</a:t>
            </a:r>
            <a:endParaRPr sz="2350"/>
          </a:p>
        </p:txBody>
      </p:sp>
      <p:sp>
        <p:nvSpPr>
          <p:cNvPr id="7" name="object 7"/>
          <p:cNvSpPr txBox="1"/>
          <p:nvPr/>
        </p:nvSpPr>
        <p:spPr>
          <a:xfrm>
            <a:off x="2439632" y="1921111"/>
            <a:ext cx="4145279" cy="1554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6510">
              <a:lnSpc>
                <a:spcPts val="1645"/>
              </a:lnSpc>
              <a:spcBef>
                <a:spcPts val="105"/>
              </a:spcBef>
            </a:pPr>
            <a:r>
              <a:rPr dirty="0" sz="1350" spc="10">
                <a:solidFill>
                  <a:srgbClr val="0C4979"/>
                </a:solidFill>
                <a:latin typeface="Arial"/>
                <a:cs typeface="Arial"/>
              </a:rPr>
              <a:t>Los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protocolos </a:t>
            </a:r>
            <a:r>
              <a:rPr dirty="0" sz="1450" spc="20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servicios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especificados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en</a:t>
            </a:r>
            <a:r>
              <a:rPr dirty="0" sz="1350" spc="7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-30">
                <a:solidFill>
                  <a:srgbClr val="0C4979"/>
                </a:solidFill>
                <a:latin typeface="Arial"/>
                <a:cs typeface="Arial"/>
              </a:rPr>
              <a:t>IEEE</a:t>
            </a:r>
            <a:endParaRPr sz="1350">
              <a:latin typeface="Arial"/>
              <a:cs typeface="Arial"/>
            </a:endParaRPr>
          </a:p>
          <a:p>
            <a:pPr algn="just" marL="12700" marR="5080" indent="-635">
              <a:lnSpc>
                <a:spcPts val="1490"/>
              </a:lnSpc>
              <a:spcBef>
                <a:spcPts val="60"/>
              </a:spcBef>
            </a:pPr>
            <a:r>
              <a:rPr dirty="0" sz="1350" spc="10">
                <a:solidFill>
                  <a:srgbClr val="0C4979"/>
                </a:solidFill>
                <a:latin typeface="Arial"/>
                <a:cs typeface="Arial"/>
              </a:rPr>
              <a:t>802.2</a:t>
            </a:r>
            <a:r>
              <a:rPr dirty="0" sz="1350" spc="-7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corresponden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a</a:t>
            </a:r>
            <a:r>
              <a:rPr dirty="0" sz="135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las</a:t>
            </a:r>
            <a:r>
              <a:rPr dirty="0" sz="1350" spc="-9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dos</a:t>
            </a:r>
            <a:r>
              <a:rPr dirty="0" sz="1350" spc="-11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90">
                <a:solidFill>
                  <a:srgbClr val="0C4979"/>
                </a:solidFill>
                <a:latin typeface="Arial"/>
                <a:cs typeface="Arial"/>
              </a:rPr>
              <a:t>capas</a:t>
            </a:r>
            <a:r>
              <a:rPr dirty="0" sz="1350" spc="-11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85">
                <a:solidFill>
                  <a:srgbClr val="0C4979"/>
                </a:solidFill>
                <a:latin typeface="Arial"/>
                <a:cs typeface="Arial"/>
              </a:rPr>
              <a:t>más</a:t>
            </a:r>
            <a:r>
              <a:rPr dirty="0" sz="1350" spc="-6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bajas</a:t>
            </a:r>
            <a:r>
              <a:rPr dirty="0" sz="1350" spc="-10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del 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modelo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referencia </a:t>
            </a:r>
            <a:r>
              <a:rPr dirty="0" sz="1350" spc="-10">
                <a:solidFill>
                  <a:srgbClr val="0C4979"/>
                </a:solidFill>
                <a:latin typeface="Arial"/>
                <a:cs typeface="Arial"/>
              </a:rPr>
              <a:t>TCP/IP, </a:t>
            </a:r>
            <a:r>
              <a:rPr dirty="0" sz="1350" spc="-5">
                <a:solidFill>
                  <a:srgbClr val="0C4979"/>
                </a:solidFill>
                <a:latin typeface="Arial"/>
                <a:cs typeface="Arial"/>
              </a:rPr>
              <a:t>; </a:t>
            </a:r>
            <a:r>
              <a:rPr dirty="0" sz="1350" spc="95">
                <a:solidFill>
                  <a:srgbClr val="0C4979"/>
                </a:solidFill>
                <a:latin typeface="Arial"/>
                <a:cs typeface="Arial"/>
              </a:rPr>
              <a:t>capa </a:t>
            </a:r>
            <a:r>
              <a:rPr dirty="0" sz="1350" spc="15">
                <a:solidFill>
                  <a:srgbClr val="0C4979"/>
                </a:solidFill>
                <a:latin typeface="Arial"/>
                <a:cs typeface="Arial"/>
              </a:rPr>
              <a:t>física </a:t>
            </a:r>
            <a:r>
              <a:rPr dirty="0" sz="1450" spc="20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50" spc="95">
                <a:solidFill>
                  <a:srgbClr val="0C4979"/>
                </a:solidFill>
                <a:latin typeface="Arial"/>
                <a:cs typeface="Arial"/>
              </a:rPr>
              <a:t>capa  de</a:t>
            </a:r>
            <a:r>
              <a:rPr dirty="0" sz="1350" spc="-15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enlace</a:t>
            </a:r>
            <a:r>
              <a:rPr dirty="0" sz="1350" spc="-7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de</a:t>
            </a:r>
            <a:r>
              <a:rPr dirty="0" sz="1350" spc="-4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datos.</a:t>
            </a:r>
            <a:endParaRPr sz="1350">
              <a:latin typeface="Arial"/>
              <a:cs typeface="Arial"/>
            </a:endParaRPr>
          </a:p>
          <a:p>
            <a:pPr algn="just" marL="15240">
              <a:lnSpc>
                <a:spcPts val="1360"/>
              </a:lnSpc>
            </a:pP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Esta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define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control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enlace </a:t>
            </a: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lógico, la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cual</a:t>
            </a:r>
            <a:endParaRPr sz="1350">
              <a:latin typeface="Arial"/>
              <a:cs typeface="Arial"/>
            </a:endParaRPr>
          </a:p>
          <a:p>
            <a:pPr algn="just" marL="12700" marR="6350" indent="635">
              <a:lnSpc>
                <a:spcPct val="87500"/>
              </a:lnSpc>
              <a:spcBef>
                <a:spcPts val="140"/>
              </a:spcBef>
            </a:pP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divide</a:t>
            </a:r>
            <a:r>
              <a:rPr dirty="0" sz="135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en</a:t>
            </a:r>
            <a:r>
              <a:rPr dirty="0" sz="1350" spc="-1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dos</a:t>
            </a:r>
            <a:r>
              <a:rPr dirty="0" sz="1350" spc="-7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subcapas,</a:t>
            </a:r>
            <a:r>
              <a:rPr dirty="0" sz="1350" spc="-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100">
                <a:solidFill>
                  <a:srgbClr val="0C4979"/>
                </a:solidFill>
                <a:latin typeface="Arial"/>
                <a:cs typeface="Arial"/>
              </a:rPr>
              <a:t>capa</a:t>
            </a:r>
            <a:r>
              <a:rPr dirty="0" sz="135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lógica</a:t>
            </a:r>
            <a:r>
              <a:rPr dirty="0" sz="1350" spc="2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de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control</a:t>
            </a:r>
            <a:r>
              <a:rPr dirty="0" sz="1350" spc="1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de 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enlace </a:t>
            </a:r>
            <a:r>
              <a:rPr dirty="0" sz="1350" spc="-40">
                <a:solidFill>
                  <a:srgbClr val="0C4979"/>
                </a:solidFill>
                <a:latin typeface="Arial"/>
                <a:cs typeface="Arial"/>
              </a:rPr>
              <a:t>(LLC) </a:t>
            </a:r>
            <a:r>
              <a:rPr dirty="0" sz="1450" spc="20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50" spc="10">
                <a:solidFill>
                  <a:srgbClr val="0C4979"/>
                </a:solidFill>
                <a:latin typeface="Arial"/>
                <a:cs typeface="Arial"/>
              </a:rPr>
              <a:t>la </a:t>
            </a:r>
            <a:r>
              <a:rPr dirty="0" sz="1350" spc="95">
                <a:solidFill>
                  <a:srgbClr val="0C4979"/>
                </a:solidFill>
                <a:latin typeface="Arial"/>
                <a:cs typeface="Arial"/>
              </a:rPr>
              <a:t>capa de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control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acceso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al 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medio</a:t>
            </a:r>
            <a:r>
              <a:rPr dirty="0" sz="1350" spc="-15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-30">
                <a:solidFill>
                  <a:srgbClr val="0C4979"/>
                </a:solidFill>
                <a:latin typeface="Arial"/>
                <a:cs typeface="Arial"/>
              </a:rPr>
              <a:t>(MAC).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71388" y="2381460"/>
            <a:ext cx="998219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75">
                <a:solidFill>
                  <a:srgbClr val="051311"/>
                </a:solidFill>
                <a:latin typeface="Arial"/>
                <a:cs typeface="Arial"/>
              </a:rPr>
              <a:t>Subcapas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12656" y="917416"/>
            <a:ext cx="3365743" cy="1981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73644" y="2913032"/>
            <a:ext cx="0" cy="667385"/>
          </a:xfrm>
          <a:custGeom>
            <a:avLst/>
            <a:gdLst/>
            <a:ahLst/>
            <a:cxnLst/>
            <a:rect l="l" t="t" r="r" b="b"/>
            <a:pathLst>
              <a:path w="0" h="667385">
                <a:moveTo>
                  <a:pt x="0" y="666781"/>
                </a:moveTo>
                <a:lnTo>
                  <a:pt x="0" y="0"/>
                </a:lnTo>
              </a:path>
            </a:pathLst>
          </a:custGeom>
          <a:ln w="236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21229" y="5026871"/>
            <a:ext cx="528955" cy="0"/>
          </a:xfrm>
          <a:custGeom>
            <a:avLst/>
            <a:gdLst/>
            <a:ahLst/>
            <a:cxnLst/>
            <a:rect l="l" t="t" r="r" b="b"/>
            <a:pathLst>
              <a:path w="528954" h="0">
                <a:moveTo>
                  <a:pt x="0" y="0"/>
                </a:moveTo>
                <a:lnTo>
                  <a:pt x="52869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55587" y="1107929"/>
            <a:ext cx="3888104" cy="185102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 indent="2540">
              <a:lnSpc>
                <a:spcPct val="91400"/>
              </a:lnSpc>
              <a:spcBef>
                <a:spcPts val="235"/>
              </a:spcBef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Este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nivel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es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responsable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del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intercambio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de 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datos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entre</a:t>
            </a:r>
            <a:r>
              <a:rPr dirty="0" sz="1300" spc="-8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el</a:t>
            </a:r>
            <a:r>
              <a:rPr dirty="0" sz="1300" spc="-7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sistema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final</a:t>
            </a:r>
            <a:r>
              <a:rPr dirty="0" sz="1300" spc="-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y</a:t>
            </a:r>
            <a:r>
              <a:rPr dirty="0" sz="13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red</a:t>
            </a:r>
            <a:r>
              <a:rPr dirty="0" sz="1300" spc="-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85">
                <a:solidFill>
                  <a:srgbClr val="08385D"/>
                </a:solidFill>
                <a:latin typeface="Arial"/>
                <a:cs typeface="Arial"/>
              </a:rPr>
              <a:t>a</a:t>
            </a:r>
            <a:r>
              <a:rPr dirty="0" sz="1300" spc="1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</a:t>
            </a:r>
            <a:r>
              <a:rPr dirty="0" sz="1300" spc="-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80">
                <a:solidFill>
                  <a:srgbClr val="08385D"/>
                </a:solidFill>
                <a:latin typeface="Arial"/>
                <a:cs typeface="Arial"/>
              </a:rPr>
              <a:t>que</a:t>
            </a:r>
            <a:r>
              <a:rPr dirty="0" sz="1300" spc="-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está  </a:t>
            </a:r>
            <a:r>
              <a:rPr dirty="0" sz="1300" spc="80">
                <a:solidFill>
                  <a:srgbClr val="08385D"/>
                </a:solidFill>
                <a:latin typeface="Arial"/>
                <a:cs typeface="Arial"/>
              </a:rPr>
              <a:t>conectado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y </a:t>
            </a:r>
            <a:r>
              <a:rPr dirty="0" sz="1300" spc="8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definición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características del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medio,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señalización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y 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codificación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señales.</a:t>
            </a:r>
            <a:r>
              <a:rPr dirty="0" sz="1300" spc="42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Esta </a:t>
            </a:r>
            <a:r>
              <a:rPr dirty="0" sz="1300" spc="110">
                <a:solidFill>
                  <a:srgbClr val="08385D"/>
                </a:solidFill>
                <a:latin typeface="Arial"/>
                <a:cs typeface="Arial"/>
              </a:rPr>
              <a:t>capa se 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encarga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realizar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funciones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que se 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engloban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en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los </a:t>
            </a:r>
            <a:r>
              <a:rPr dirty="0" sz="1300" spc="15">
                <a:solidFill>
                  <a:srgbClr val="08385D"/>
                </a:solidFill>
                <a:latin typeface="Arial"/>
                <a:cs typeface="Arial"/>
              </a:rPr>
              <a:t>niveles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1 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(físico) y 2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(enlace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de 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datos)</a:t>
            </a:r>
            <a:r>
              <a:rPr dirty="0" sz="1300" spc="-114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del</a:t>
            </a:r>
            <a:r>
              <a:rPr dirty="0" sz="1300" spc="-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modelo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OSI.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algn="just" marL="15240">
              <a:lnSpc>
                <a:spcPct val="100000"/>
              </a:lnSpc>
            </a:pP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En</a:t>
            </a:r>
            <a:r>
              <a:rPr dirty="0" sz="1300" spc="-16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este</a:t>
            </a:r>
            <a:r>
              <a:rPr dirty="0" sz="1300" spc="-1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nivel</a:t>
            </a:r>
            <a:r>
              <a:rPr dirty="0" sz="1300" spc="-1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se</a:t>
            </a:r>
            <a:r>
              <a:rPr dirty="0" sz="1300" spc="-114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realizan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</a:t>
            </a:r>
            <a:r>
              <a:rPr dirty="0" sz="1300" spc="-14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siguientes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funciones: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1451" y="3098815"/>
            <a:ext cx="3760470" cy="1311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5730" indent="-109220">
              <a:lnSpc>
                <a:spcPts val="1485"/>
              </a:lnSpc>
              <a:spcBef>
                <a:spcPts val="105"/>
              </a:spcBef>
              <a:buChar char="•"/>
              <a:tabLst>
                <a:tab pos="126364" algn="l"/>
              </a:tabLst>
            </a:pPr>
            <a:r>
              <a:rPr dirty="0" sz="1300" spc="20">
                <a:solidFill>
                  <a:srgbClr val="08385D"/>
                </a:solidFill>
                <a:latin typeface="Arial"/>
                <a:cs typeface="Arial"/>
              </a:rPr>
              <a:t>Transmisión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los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dígitos</a:t>
            </a:r>
            <a:r>
              <a:rPr dirty="0" sz="1300" spc="-2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binarios</a:t>
            </a:r>
            <a:endParaRPr sz="1300">
              <a:latin typeface="Arial"/>
              <a:cs typeface="Arial"/>
            </a:endParaRPr>
          </a:p>
          <a:p>
            <a:pPr algn="just" marL="124460" marR="5080" indent="-107314">
              <a:lnSpc>
                <a:spcPct val="91900"/>
              </a:lnSpc>
              <a:spcBef>
                <a:spcPts val="50"/>
              </a:spcBef>
              <a:buChar char="•"/>
              <a:tabLst>
                <a:tab pos="127000" algn="l"/>
              </a:tabLst>
            </a:pP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Detección</a:t>
            </a:r>
            <a:r>
              <a:rPr dirty="0" sz="13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y/o</a:t>
            </a:r>
            <a:r>
              <a:rPr dirty="0" sz="1300" spc="-4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corrección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de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los</a:t>
            </a:r>
            <a:r>
              <a:rPr dirty="0" sz="1300" spc="-1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errores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que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se  han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podido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producir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la transmisión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entre 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dos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nodos</a:t>
            </a:r>
            <a:r>
              <a:rPr dirty="0" sz="1300" spc="-27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adyacentes.</a:t>
            </a:r>
            <a:endParaRPr sz="1300">
              <a:latin typeface="Arial"/>
              <a:cs typeface="Arial"/>
            </a:endParaRPr>
          </a:p>
          <a:p>
            <a:pPr algn="just" marL="121285" indent="-109220">
              <a:lnSpc>
                <a:spcPts val="1360"/>
              </a:lnSpc>
              <a:buChar char="•"/>
              <a:tabLst>
                <a:tab pos="121920" algn="l"/>
              </a:tabLst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Control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flujo</a:t>
            </a:r>
            <a:r>
              <a:rPr dirty="0" sz="1300" spc="42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con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el fin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evitar</a:t>
            </a:r>
            <a:r>
              <a:rPr dirty="0" sz="1300" spc="34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la</a:t>
            </a:r>
            <a:endParaRPr sz="1300">
              <a:latin typeface="Arial"/>
              <a:cs typeface="Arial"/>
            </a:endParaRPr>
          </a:p>
          <a:p>
            <a:pPr algn="just" marL="124460">
              <a:lnSpc>
                <a:spcPts val="1435"/>
              </a:lnSpc>
            </a:pP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saturación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del</a:t>
            </a:r>
            <a:r>
              <a:rPr dirty="0" sz="1300" spc="-2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receptor</a:t>
            </a:r>
            <a:endParaRPr sz="1300">
              <a:latin typeface="Arial"/>
              <a:cs typeface="Arial"/>
            </a:endParaRPr>
          </a:p>
          <a:p>
            <a:pPr algn="just" marL="121285" indent="-109220">
              <a:lnSpc>
                <a:spcPts val="1485"/>
              </a:lnSpc>
              <a:buChar char="•"/>
              <a:tabLst>
                <a:tab pos="121920" algn="l"/>
              </a:tabLst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Control</a:t>
            </a:r>
            <a:r>
              <a:rPr dirty="0" sz="1300" spc="-8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</a:t>
            </a:r>
            <a:r>
              <a:rPr dirty="0" sz="1300" spc="-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acceso</a:t>
            </a:r>
            <a:r>
              <a:rPr dirty="0" sz="1300" spc="-1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a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medios</a:t>
            </a:r>
            <a:r>
              <a:rPr dirty="0" sz="1300" spc="-1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compartidos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3873" y="3076221"/>
            <a:ext cx="45402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95">
                <a:solidFill>
                  <a:srgbClr val="084477"/>
                </a:solidFill>
                <a:latin typeface="Courier New"/>
                <a:cs typeface="Courier New"/>
              </a:rPr>
              <a:t>PPP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1737" y="0"/>
            <a:ext cx="3507319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59490" y="0"/>
            <a:ext cx="3818910" cy="2279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80111" y="4558705"/>
            <a:ext cx="1085711" cy="477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98641" y="993055"/>
            <a:ext cx="3598545" cy="3848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5">
                <a:solidFill>
                  <a:srgbClr val="0A4979"/>
                </a:solidFill>
              </a:rPr>
              <a:t>Protocolo </a:t>
            </a:r>
            <a:r>
              <a:rPr dirty="0" sz="2350" spc="50">
                <a:solidFill>
                  <a:srgbClr val="0A4979"/>
                </a:solidFill>
              </a:rPr>
              <a:t>punto a</a:t>
            </a:r>
            <a:r>
              <a:rPr dirty="0" sz="2350" spc="70">
                <a:solidFill>
                  <a:srgbClr val="0A4979"/>
                </a:solidFill>
              </a:rPr>
              <a:t> </a:t>
            </a:r>
            <a:r>
              <a:rPr dirty="0" sz="2350" spc="45">
                <a:solidFill>
                  <a:srgbClr val="0A4979"/>
                </a:solidFill>
              </a:rPr>
              <a:t>punto</a:t>
            </a:r>
            <a:endParaRPr sz="2350"/>
          </a:p>
        </p:txBody>
      </p:sp>
      <p:sp>
        <p:nvSpPr>
          <p:cNvPr id="6" name="object 6"/>
          <p:cNvSpPr txBox="1"/>
          <p:nvPr/>
        </p:nvSpPr>
        <p:spPr>
          <a:xfrm>
            <a:off x="2435759" y="1935494"/>
            <a:ext cx="4151629" cy="135001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just" marL="12700" marR="15875" indent="6985">
              <a:lnSpc>
                <a:spcPts val="1490"/>
              </a:lnSpc>
              <a:spcBef>
                <a:spcPts val="210"/>
              </a:spcBef>
            </a:pPr>
            <a:r>
              <a:rPr dirty="0" sz="1300" spc="5">
                <a:solidFill>
                  <a:srgbClr val="0A4979"/>
                </a:solidFill>
                <a:latin typeface="Arial"/>
                <a:cs typeface="Arial"/>
              </a:rPr>
              <a:t>El </a:t>
            </a:r>
            <a:r>
              <a:rPr dirty="0" sz="1300" spc="70">
                <a:solidFill>
                  <a:srgbClr val="0A4979"/>
                </a:solidFill>
                <a:latin typeface="Arial"/>
                <a:cs typeface="Arial"/>
              </a:rPr>
              <a:t>protocolo </a:t>
            </a:r>
            <a:r>
              <a:rPr dirty="0" sz="1300" spc="100">
                <a:solidFill>
                  <a:srgbClr val="0A4979"/>
                </a:solidFill>
                <a:latin typeface="Arial"/>
                <a:cs typeface="Arial"/>
              </a:rPr>
              <a:t>punto </a:t>
            </a:r>
            <a:r>
              <a:rPr dirty="0" sz="1300" spc="114">
                <a:solidFill>
                  <a:srgbClr val="0A4979"/>
                </a:solidFill>
                <a:latin typeface="Arial"/>
                <a:cs typeface="Arial"/>
              </a:rPr>
              <a:t>a </a:t>
            </a:r>
            <a:r>
              <a:rPr dirty="0" sz="1300" spc="100">
                <a:solidFill>
                  <a:srgbClr val="0A4979"/>
                </a:solidFill>
                <a:latin typeface="Arial"/>
                <a:cs typeface="Arial"/>
              </a:rPr>
              <a:t>punto </a:t>
            </a:r>
            <a:r>
              <a:rPr dirty="0" sz="1300" spc="-10">
                <a:solidFill>
                  <a:srgbClr val="0A4979"/>
                </a:solidFill>
                <a:latin typeface="Arial"/>
                <a:cs typeface="Arial"/>
              </a:rPr>
              <a:t>(PPP) es un </a:t>
            </a:r>
            <a:r>
              <a:rPr dirty="0" sz="1300" spc="70">
                <a:solidFill>
                  <a:srgbClr val="0A4979"/>
                </a:solidFill>
                <a:latin typeface="Arial"/>
                <a:cs typeface="Arial"/>
              </a:rPr>
              <a:t>protocolo  </a:t>
            </a:r>
            <a:r>
              <a:rPr dirty="0" sz="1300" spc="35">
                <a:solidFill>
                  <a:srgbClr val="0A4979"/>
                </a:solidFill>
                <a:latin typeface="Arial"/>
                <a:cs typeface="Arial"/>
              </a:rPr>
              <a:t>TCP/IP </a:t>
            </a:r>
            <a:r>
              <a:rPr dirty="0" sz="1300" spc="40">
                <a:solidFill>
                  <a:srgbClr val="0A4979"/>
                </a:solidFill>
                <a:latin typeface="Arial"/>
                <a:cs typeface="Arial"/>
              </a:rPr>
              <a:t>que se </a:t>
            </a:r>
            <a:r>
              <a:rPr dirty="0" sz="1300" spc="80">
                <a:solidFill>
                  <a:srgbClr val="0A4979"/>
                </a:solidFill>
                <a:latin typeface="Arial"/>
                <a:cs typeface="Arial"/>
              </a:rPr>
              <a:t>emplea </a:t>
            </a:r>
            <a:r>
              <a:rPr dirty="0" sz="1300" spc="105">
                <a:solidFill>
                  <a:srgbClr val="0A4979"/>
                </a:solidFill>
                <a:latin typeface="Arial"/>
                <a:cs typeface="Arial"/>
              </a:rPr>
              <a:t>para </a:t>
            </a:r>
            <a:r>
              <a:rPr dirty="0" sz="1300" spc="90">
                <a:solidFill>
                  <a:srgbClr val="0A4979"/>
                </a:solidFill>
                <a:latin typeface="Arial"/>
                <a:cs typeface="Arial"/>
              </a:rPr>
              <a:t>conectar </a:t>
            </a:r>
            <a:r>
              <a:rPr dirty="0" sz="1300" spc="105">
                <a:solidFill>
                  <a:srgbClr val="0A4979"/>
                </a:solidFill>
                <a:latin typeface="Arial"/>
                <a:cs typeface="Arial"/>
              </a:rPr>
              <a:t>un </a:t>
            </a:r>
            <a:r>
              <a:rPr dirty="0" sz="1300" spc="70">
                <a:solidFill>
                  <a:srgbClr val="0A4979"/>
                </a:solidFill>
                <a:latin typeface="Arial"/>
                <a:cs typeface="Arial"/>
              </a:rPr>
              <a:t>sistema  </a:t>
            </a:r>
            <a:r>
              <a:rPr dirty="0" sz="1300" spc="75">
                <a:solidFill>
                  <a:srgbClr val="0A4979"/>
                </a:solidFill>
                <a:latin typeface="Arial"/>
                <a:cs typeface="Arial"/>
              </a:rPr>
              <a:t>informático </a:t>
            </a:r>
            <a:r>
              <a:rPr dirty="0" sz="1300" spc="100">
                <a:solidFill>
                  <a:srgbClr val="0A4979"/>
                </a:solidFill>
                <a:latin typeface="Arial"/>
                <a:cs typeface="Arial"/>
              </a:rPr>
              <a:t>a</a:t>
            </a:r>
            <a:r>
              <a:rPr dirty="0" sz="1300" spc="-150">
                <a:solidFill>
                  <a:srgbClr val="0A4979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A4979"/>
                </a:solidFill>
                <a:latin typeface="Arial"/>
                <a:cs typeface="Arial"/>
              </a:rPr>
              <a:t>otro.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Arial"/>
              <a:cs typeface="Arial"/>
            </a:endParaRPr>
          </a:p>
          <a:p>
            <a:pPr algn="just" marL="17780" marR="5080" indent="1905">
              <a:lnSpc>
                <a:spcPct val="94300"/>
              </a:lnSpc>
            </a:pPr>
            <a:r>
              <a:rPr dirty="0" sz="1300" spc="30">
                <a:solidFill>
                  <a:srgbClr val="0A4979"/>
                </a:solidFill>
                <a:latin typeface="Arial"/>
                <a:cs typeface="Arial"/>
              </a:rPr>
              <a:t>Por </a:t>
            </a:r>
            <a:r>
              <a:rPr dirty="0" sz="1300" spc="65">
                <a:solidFill>
                  <a:srgbClr val="0A4979"/>
                </a:solidFill>
                <a:latin typeface="Arial"/>
                <a:cs typeface="Arial"/>
              </a:rPr>
              <a:t>ejemplo </a:t>
            </a:r>
            <a:r>
              <a:rPr dirty="0" sz="1300" spc="50">
                <a:solidFill>
                  <a:srgbClr val="0A4979"/>
                </a:solidFill>
                <a:latin typeface="Arial"/>
                <a:cs typeface="Arial"/>
              </a:rPr>
              <a:t>existe </a:t>
            </a:r>
            <a:r>
              <a:rPr dirty="0" sz="1300" spc="70">
                <a:solidFill>
                  <a:srgbClr val="0A4979"/>
                </a:solidFill>
                <a:latin typeface="Arial"/>
                <a:cs typeface="Arial"/>
              </a:rPr>
              <a:t>una conexión </a:t>
            </a:r>
            <a:r>
              <a:rPr dirty="0" sz="1300" spc="50">
                <a:solidFill>
                  <a:srgbClr val="0A4979"/>
                </a:solidFill>
                <a:latin typeface="Arial"/>
                <a:cs typeface="Arial"/>
              </a:rPr>
              <a:t>PPP </a:t>
            </a:r>
            <a:r>
              <a:rPr dirty="0" sz="1300" spc="105">
                <a:solidFill>
                  <a:srgbClr val="0A4979"/>
                </a:solidFill>
                <a:latin typeface="Arial"/>
                <a:cs typeface="Arial"/>
              </a:rPr>
              <a:t>cuando </a:t>
            </a:r>
            <a:r>
              <a:rPr dirty="0" sz="1300" spc="100">
                <a:solidFill>
                  <a:srgbClr val="0A4979"/>
                </a:solidFill>
                <a:latin typeface="Arial"/>
                <a:cs typeface="Arial"/>
              </a:rPr>
              <a:t>dos  </a:t>
            </a:r>
            <a:r>
              <a:rPr dirty="0" sz="1300" spc="70">
                <a:solidFill>
                  <a:srgbClr val="0A4979"/>
                </a:solidFill>
                <a:latin typeface="Arial"/>
                <a:cs typeface="Arial"/>
              </a:rPr>
              <a:t>sistemas </a:t>
            </a:r>
            <a:r>
              <a:rPr dirty="0" sz="1300" spc="85">
                <a:solidFill>
                  <a:srgbClr val="0A4979"/>
                </a:solidFill>
                <a:latin typeface="Arial"/>
                <a:cs typeface="Arial"/>
              </a:rPr>
              <a:t>están </a:t>
            </a:r>
            <a:r>
              <a:rPr dirty="0" sz="1300" spc="90">
                <a:solidFill>
                  <a:srgbClr val="0A4979"/>
                </a:solidFill>
                <a:latin typeface="Arial"/>
                <a:cs typeface="Arial"/>
              </a:rPr>
              <a:t>conectados </a:t>
            </a:r>
            <a:r>
              <a:rPr dirty="0" sz="1300" spc="60">
                <a:solidFill>
                  <a:srgbClr val="0A4979"/>
                </a:solidFill>
                <a:latin typeface="Arial"/>
                <a:cs typeface="Arial"/>
              </a:rPr>
              <a:t>físicamente </a:t>
            </a:r>
            <a:r>
              <a:rPr dirty="0" sz="1300" spc="65">
                <a:solidFill>
                  <a:srgbClr val="0A4979"/>
                </a:solidFill>
                <a:latin typeface="Arial"/>
                <a:cs typeface="Arial"/>
              </a:rPr>
              <a:t>por</a:t>
            </a:r>
            <a:r>
              <a:rPr dirty="0" sz="1300" spc="-110">
                <a:solidFill>
                  <a:srgbClr val="0A4979"/>
                </a:solidFill>
                <a:latin typeface="Arial"/>
                <a:cs typeface="Arial"/>
              </a:rPr>
              <a:t> </a:t>
            </a:r>
            <a:r>
              <a:rPr dirty="0" sz="1300" spc="90">
                <a:solidFill>
                  <a:srgbClr val="0A4979"/>
                </a:solidFill>
                <a:latin typeface="Arial"/>
                <a:cs typeface="Arial"/>
              </a:rPr>
              <a:t>medio  de</a:t>
            </a:r>
            <a:r>
              <a:rPr dirty="0" sz="1300" spc="-75">
                <a:solidFill>
                  <a:srgbClr val="0A4979"/>
                </a:solidFill>
                <a:latin typeface="Arial"/>
                <a:cs typeface="Arial"/>
              </a:rPr>
              <a:t> </a:t>
            </a:r>
            <a:r>
              <a:rPr dirty="0" sz="1300" spc="90">
                <a:solidFill>
                  <a:srgbClr val="0A4979"/>
                </a:solidFill>
                <a:latin typeface="Arial"/>
                <a:cs typeface="Arial"/>
              </a:rPr>
              <a:t>una</a:t>
            </a:r>
            <a:r>
              <a:rPr dirty="0" sz="1300" spc="-30">
                <a:solidFill>
                  <a:srgbClr val="0A4979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A4979"/>
                </a:solidFill>
                <a:latin typeface="Arial"/>
                <a:cs typeface="Arial"/>
              </a:rPr>
              <a:t>línea</a:t>
            </a:r>
            <a:r>
              <a:rPr dirty="0" sz="1300" spc="-50">
                <a:solidFill>
                  <a:srgbClr val="0A4979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A4979"/>
                </a:solidFill>
                <a:latin typeface="Arial"/>
                <a:cs typeface="Arial"/>
              </a:rPr>
              <a:t>telefónica.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12656" y="917416"/>
            <a:ext cx="3365743" cy="1981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73644" y="2913032"/>
            <a:ext cx="0" cy="667385"/>
          </a:xfrm>
          <a:custGeom>
            <a:avLst/>
            <a:gdLst/>
            <a:ahLst/>
            <a:cxnLst/>
            <a:rect l="l" t="t" r="r" b="b"/>
            <a:pathLst>
              <a:path w="0" h="667385">
                <a:moveTo>
                  <a:pt x="0" y="666781"/>
                </a:moveTo>
                <a:lnTo>
                  <a:pt x="0" y="0"/>
                </a:lnTo>
              </a:path>
            </a:pathLst>
          </a:custGeom>
          <a:ln w="236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21229" y="5026871"/>
            <a:ext cx="528955" cy="0"/>
          </a:xfrm>
          <a:custGeom>
            <a:avLst/>
            <a:gdLst/>
            <a:ahLst/>
            <a:cxnLst/>
            <a:rect l="l" t="t" r="r" b="b"/>
            <a:pathLst>
              <a:path w="528954" h="0">
                <a:moveTo>
                  <a:pt x="0" y="0"/>
                </a:moveTo>
                <a:lnTo>
                  <a:pt x="52869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55587" y="1107929"/>
            <a:ext cx="3888104" cy="185102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 indent="2540">
              <a:lnSpc>
                <a:spcPct val="91400"/>
              </a:lnSpc>
              <a:spcBef>
                <a:spcPts val="235"/>
              </a:spcBef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Este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nivel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es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responsable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del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intercambio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de 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datos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entre</a:t>
            </a:r>
            <a:r>
              <a:rPr dirty="0" sz="1300" spc="-8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el</a:t>
            </a:r>
            <a:r>
              <a:rPr dirty="0" sz="1300" spc="-7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sistema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final</a:t>
            </a:r>
            <a:r>
              <a:rPr dirty="0" sz="1300" spc="-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y</a:t>
            </a:r>
            <a:r>
              <a:rPr dirty="0" sz="13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red</a:t>
            </a:r>
            <a:r>
              <a:rPr dirty="0" sz="1300" spc="-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85">
                <a:solidFill>
                  <a:srgbClr val="08385D"/>
                </a:solidFill>
                <a:latin typeface="Arial"/>
                <a:cs typeface="Arial"/>
              </a:rPr>
              <a:t>a</a:t>
            </a:r>
            <a:r>
              <a:rPr dirty="0" sz="1300" spc="1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</a:t>
            </a:r>
            <a:r>
              <a:rPr dirty="0" sz="1300" spc="-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80">
                <a:solidFill>
                  <a:srgbClr val="08385D"/>
                </a:solidFill>
                <a:latin typeface="Arial"/>
                <a:cs typeface="Arial"/>
              </a:rPr>
              <a:t>que</a:t>
            </a:r>
            <a:r>
              <a:rPr dirty="0" sz="1300" spc="-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está  </a:t>
            </a:r>
            <a:r>
              <a:rPr dirty="0" sz="1300" spc="80">
                <a:solidFill>
                  <a:srgbClr val="08385D"/>
                </a:solidFill>
                <a:latin typeface="Arial"/>
                <a:cs typeface="Arial"/>
              </a:rPr>
              <a:t>conectado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y </a:t>
            </a:r>
            <a:r>
              <a:rPr dirty="0" sz="1300" spc="8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la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definición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características del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medio,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señalización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y 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codificación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señales.</a:t>
            </a:r>
            <a:r>
              <a:rPr dirty="0" sz="1300" spc="42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Esta </a:t>
            </a:r>
            <a:r>
              <a:rPr dirty="0" sz="1300" spc="110">
                <a:solidFill>
                  <a:srgbClr val="08385D"/>
                </a:solidFill>
                <a:latin typeface="Arial"/>
                <a:cs typeface="Arial"/>
              </a:rPr>
              <a:t>capa se 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encarga </a:t>
            </a:r>
            <a:r>
              <a:rPr dirty="0" sz="1300" spc="7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realizar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funciones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que se 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engloban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en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los </a:t>
            </a:r>
            <a:r>
              <a:rPr dirty="0" sz="1300" spc="15">
                <a:solidFill>
                  <a:srgbClr val="08385D"/>
                </a:solidFill>
                <a:latin typeface="Arial"/>
                <a:cs typeface="Arial"/>
              </a:rPr>
              <a:t>niveles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1 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(físico) y 2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(enlace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de 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datos)</a:t>
            </a:r>
            <a:r>
              <a:rPr dirty="0" sz="1300" spc="-114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del</a:t>
            </a:r>
            <a:r>
              <a:rPr dirty="0" sz="1300" spc="-7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modelo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-15">
                <a:solidFill>
                  <a:srgbClr val="08385D"/>
                </a:solidFill>
                <a:latin typeface="Arial"/>
                <a:cs typeface="Arial"/>
              </a:rPr>
              <a:t>OSI.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algn="just" marL="15240">
              <a:lnSpc>
                <a:spcPct val="100000"/>
              </a:lnSpc>
            </a:pP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En</a:t>
            </a:r>
            <a:r>
              <a:rPr dirty="0" sz="1300" spc="-16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este</a:t>
            </a:r>
            <a:r>
              <a:rPr dirty="0" sz="1300" spc="-1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nivel</a:t>
            </a:r>
            <a:r>
              <a:rPr dirty="0" sz="1300" spc="-1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se</a:t>
            </a:r>
            <a:r>
              <a:rPr dirty="0" sz="1300" spc="-114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realizan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las</a:t>
            </a:r>
            <a:r>
              <a:rPr dirty="0" sz="1300" spc="-14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siguientes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funciones: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1451" y="3098815"/>
            <a:ext cx="3760470" cy="1311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5730" indent="-109220">
              <a:lnSpc>
                <a:spcPts val="1485"/>
              </a:lnSpc>
              <a:spcBef>
                <a:spcPts val="105"/>
              </a:spcBef>
              <a:buChar char="•"/>
              <a:tabLst>
                <a:tab pos="126364" algn="l"/>
              </a:tabLst>
            </a:pPr>
            <a:r>
              <a:rPr dirty="0" sz="1300" spc="20">
                <a:solidFill>
                  <a:srgbClr val="08385D"/>
                </a:solidFill>
                <a:latin typeface="Arial"/>
                <a:cs typeface="Arial"/>
              </a:rPr>
              <a:t>Transmisión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los </a:t>
            </a:r>
            <a:r>
              <a:rPr dirty="0" sz="1300" spc="25">
                <a:solidFill>
                  <a:srgbClr val="08385D"/>
                </a:solidFill>
                <a:latin typeface="Arial"/>
                <a:cs typeface="Arial"/>
              </a:rPr>
              <a:t>dígitos</a:t>
            </a:r>
            <a:r>
              <a:rPr dirty="0" sz="1300" spc="-2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binarios</a:t>
            </a:r>
            <a:endParaRPr sz="1300">
              <a:latin typeface="Arial"/>
              <a:cs typeface="Arial"/>
            </a:endParaRPr>
          </a:p>
          <a:p>
            <a:pPr algn="just" marL="124460" marR="5080" indent="-107314">
              <a:lnSpc>
                <a:spcPct val="91900"/>
              </a:lnSpc>
              <a:spcBef>
                <a:spcPts val="50"/>
              </a:spcBef>
              <a:buChar char="•"/>
              <a:tabLst>
                <a:tab pos="127000" algn="l"/>
              </a:tabLst>
            </a:pP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Detección</a:t>
            </a:r>
            <a:r>
              <a:rPr dirty="0" sz="13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y/o</a:t>
            </a:r>
            <a:r>
              <a:rPr dirty="0" sz="1300" spc="-4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corrección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de</a:t>
            </a:r>
            <a:r>
              <a:rPr dirty="0" sz="1300" spc="-6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los</a:t>
            </a:r>
            <a:r>
              <a:rPr dirty="0" sz="1300" spc="-10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errores</a:t>
            </a:r>
            <a:r>
              <a:rPr dirty="0" sz="1300" spc="-9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que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se  han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podido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producir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la transmisión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entre 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dos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nodos</a:t>
            </a:r>
            <a:r>
              <a:rPr dirty="0" sz="1300" spc="-27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8385D"/>
                </a:solidFill>
                <a:latin typeface="Arial"/>
                <a:cs typeface="Arial"/>
              </a:rPr>
              <a:t>adyacentes.</a:t>
            </a:r>
            <a:endParaRPr sz="1300">
              <a:latin typeface="Arial"/>
              <a:cs typeface="Arial"/>
            </a:endParaRPr>
          </a:p>
          <a:p>
            <a:pPr algn="just" marL="121285" indent="-109220">
              <a:lnSpc>
                <a:spcPts val="1360"/>
              </a:lnSpc>
              <a:buChar char="•"/>
              <a:tabLst>
                <a:tab pos="121920" algn="l"/>
              </a:tabLst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Control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30">
                <a:solidFill>
                  <a:srgbClr val="08385D"/>
                </a:solidFill>
                <a:latin typeface="Arial"/>
                <a:cs typeface="Arial"/>
              </a:rPr>
              <a:t>flujo</a:t>
            </a:r>
            <a:r>
              <a:rPr dirty="0" sz="1300" spc="42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con </a:t>
            </a:r>
            <a:r>
              <a:rPr dirty="0" sz="1300" spc="35">
                <a:solidFill>
                  <a:srgbClr val="08385D"/>
                </a:solidFill>
                <a:latin typeface="Arial"/>
                <a:cs typeface="Arial"/>
              </a:rPr>
              <a:t>el fin </a:t>
            </a: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de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evitar</a:t>
            </a:r>
            <a:r>
              <a:rPr dirty="0" sz="1300" spc="34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la</a:t>
            </a:r>
            <a:endParaRPr sz="1300">
              <a:latin typeface="Arial"/>
              <a:cs typeface="Arial"/>
            </a:endParaRPr>
          </a:p>
          <a:p>
            <a:pPr algn="just" marL="124460">
              <a:lnSpc>
                <a:spcPts val="1435"/>
              </a:lnSpc>
            </a:pPr>
            <a:r>
              <a:rPr dirty="0" sz="1300" spc="60">
                <a:solidFill>
                  <a:srgbClr val="08385D"/>
                </a:solidFill>
                <a:latin typeface="Arial"/>
                <a:cs typeface="Arial"/>
              </a:rPr>
              <a:t>saturación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del</a:t>
            </a:r>
            <a:r>
              <a:rPr dirty="0" sz="1300" spc="-25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8385D"/>
                </a:solidFill>
                <a:latin typeface="Arial"/>
                <a:cs typeface="Arial"/>
              </a:rPr>
              <a:t>receptor</a:t>
            </a:r>
            <a:endParaRPr sz="1300">
              <a:latin typeface="Arial"/>
              <a:cs typeface="Arial"/>
            </a:endParaRPr>
          </a:p>
          <a:p>
            <a:pPr algn="just" marL="121285" indent="-109220">
              <a:lnSpc>
                <a:spcPts val="1485"/>
              </a:lnSpc>
              <a:buChar char="•"/>
              <a:tabLst>
                <a:tab pos="121920" algn="l"/>
              </a:tabLst>
            </a:pPr>
            <a:r>
              <a:rPr dirty="0" sz="1300" spc="40">
                <a:solidFill>
                  <a:srgbClr val="08385D"/>
                </a:solidFill>
                <a:latin typeface="Arial"/>
                <a:cs typeface="Arial"/>
              </a:rPr>
              <a:t>Control</a:t>
            </a:r>
            <a:r>
              <a:rPr dirty="0" sz="1300" spc="-8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de</a:t>
            </a:r>
            <a:r>
              <a:rPr dirty="0" sz="1300" spc="-35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acceso</a:t>
            </a:r>
            <a:r>
              <a:rPr dirty="0" sz="1300" spc="-1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8385D"/>
                </a:solidFill>
                <a:latin typeface="Arial"/>
                <a:cs typeface="Arial"/>
              </a:rPr>
              <a:t>a</a:t>
            </a:r>
            <a:r>
              <a:rPr dirty="0" sz="1300" spc="-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8385D"/>
                </a:solidFill>
                <a:latin typeface="Arial"/>
                <a:cs typeface="Arial"/>
              </a:rPr>
              <a:t>medios</a:t>
            </a:r>
            <a:r>
              <a:rPr dirty="0" sz="1300" spc="-110">
                <a:solidFill>
                  <a:srgbClr val="08385D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8385D"/>
                </a:solidFill>
                <a:latin typeface="Arial"/>
                <a:cs typeface="Arial"/>
              </a:rPr>
              <a:t>compartidos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3873" y="3076221"/>
            <a:ext cx="454025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00" spc="95">
                <a:solidFill>
                  <a:srgbClr val="084477"/>
                </a:solidFill>
                <a:latin typeface="Courier New"/>
                <a:cs typeface="Courier New"/>
              </a:rPr>
              <a:t>PPP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3849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802073"/>
            <a:ext cx="8978400" cy="123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88186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4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581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6633" y="4106082"/>
            <a:ext cx="949960" cy="3803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 marR="5080" indent="11430">
              <a:lnSpc>
                <a:spcPct val="78800"/>
              </a:lnSpc>
              <a:spcBef>
                <a:spcPts val="434"/>
              </a:spcBef>
            </a:pPr>
            <a:r>
              <a:rPr dirty="0" sz="1300" spc="105">
                <a:solidFill>
                  <a:srgbClr val="084677"/>
                </a:solidFill>
                <a:latin typeface="Arial"/>
                <a:cs typeface="Arial"/>
              </a:rPr>
              <a:t>Funciones  </a:t>
            </a:r>
            <a:r>
              <a:rPr dirty="0" sz="1300" spc="90">
                <a:solidFill>
                  <a:srgbClr val="084677"/>
                </a:solidFill>
                <a:latin typeface="Arial"/>
                <a:cs typeface="Arial"/>
              </a:rPr>
              <a:t>principales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062" y="4118824"/>
            <a:ext cx="848360" cy="367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540">
              <a:lnSpc>
                <a:spcPts val="1285"/>
              </a:lnSpc>
              <a:spcBef>
                <a:spcPts val="100"/>
              </a:spcBef>
            </a:pPr>
            <a:r>
              <a:rPr dirty="0" sz="1200" spc="140">
                <a:solidFill>
                  <a:srgbClr val="084677"/>
                </a:solidFill>
                <a:latin typeface="Arial"/>
                <a:cs typeface="Arial"/>
              </a:rPr>
              <a:t>PDU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05"/>
              </a:lnSpc>
            </a:pPr>
            <a:r>
              <a:rPr dirty="0" sz="1300" spc="114">
                <a:solidFill>
                  <a:srgbClr val="084677"/>
                </a:solidFill>
                <a:latin typeface="Arial"/>
                <a:cs typeface="Arial"/>
              </a:rPr>
              <a:t>Paquetes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182348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57378" y="0"/>
            <a:ext cx="1397262" cy="662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82964" y="690425"/>
            <a:ext cx="769438" cy="13855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8745" y="2979236"/>
            <a:ext cx="4059655" cy="2057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47686" y="2076007"/>
            <a:ext cx="0" cy="908050"/>
          </a:xfrm>
          <a:custGeom>
            <a:avLst/>
            <a:gdLst/>
            <a:ahLst/>
            <a:cxnLst/>
            <a:rect l="l" t="t" r="r" b="b"/>
            <a:pathLst>
              <a:path w="0" h="908050">
                <a:moveTo>
                  <a:pt x="0" y="907958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28187" y="5031600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68577" y="870102"/>
            <a:ext cx="3255010" cy="3848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20">
                <a:solidFill>
                  <a:srgbClr val="11507E"/>
                </a:solidFill>
              </a:rPr>
              <a:t>Funciones</a:t>
            </a:r>
            <a:r>
              <a:rPr dirty="0" sz="2350" spc="-45">
                <a:solidFill>
                  <a:srgbClr val="11507E"/>
                </a:solidFill>
              </a:rPr>
              <a:t> </a:t>
            </a:r>
            <a:r>
              <a:rPr dirty="0" sz="2350" spc="30">
                <a:solidFill>
                  <a:srgbClr val="11507E"/>
                </a:solidFill>
              </a:rPr>
              <a:t>principales</a:t>
            </a:r>
            <a:endParaRPr sz="2350"/>
          </a:p>
        </p:txBody>
      </p:sp>
      <p:sp>
        <p:nvSpPr>
          <p:cNvPr id="10" name="object 10"/>
          <p:cNvSpPr txBox="1"/>
          <p:nvPr/>
        </p:nvSpPr>
        <p:spPr>
          <a:xfrm>
            <a:off x="2812848" y="1467723"/>
            <a:ext cx="3705860" cy="263271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just" marL="102870" marR="6985" indent="-90805">
              <a:lnSpc>
                <a:spcPct val="94600"/>
              </a:lnSpc>
              <a:spcBef>
                <a:spcPts val="165"/>
              </a:spcBef>
              <a:buChar char="•"/>
              <a:tabLst>
                <a:tab pos="104139" algn="l"/>
              </a:tabLst>
            </a:pP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Direccionamiento:</a:t>
            </a:r>
            <a:r>
              <a:rPr dirty="0" sz="1000" spc="38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45">
                <a:solidFill>
                  <a:srgbClr val="11507E"/>
                </a:solidFill>
                <a:latin typeface="Arial"/>
                <a:cs typeface="Arial"/>
              </a:rPr>
              <a:t>Es </a:t>
            </a:r>
            <a:r>
              <a:rPr dirty="0" sz="1000" spc="80">
                <a:solidFill>
                  <a:srgbClr val="11507E"/>
                </a:solidFill>
                <a:latin typeface="Arial"/>
                <a:cs typeface="Arial"/>
              </a:rPr>
              <a:t>capaz  de 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proporcionar </a:t>
            </a:r>
            <a:r>
              <a:rPr dirty="0" sz="1000" spc="65">
                <a:solidFill>
                  <a:srgbClr val="11507E"/>
                </a:solidFill>
                <a:latin typeface="Arial"/>
                <a:cs typeface="Arial"/>
              </a:rPr>
              <a:t>un 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mecanismo </a:t>
            </a:r>
            <a:r>
              <a:rPr dirty="0" sz="1000" spc="85">
                <a:solidFill>
                  <a:srgbClr val="11507E"/>
                </a:solidFill>
                <a:latin typeface="Arial"/>
                <a:cs typeface="Arial"/>
              </a:rPr>
              <a:t>para </a:t>
            </a:r>
            <a:r>
              <a:rPr dirty="0" sz="1000" spc="45">
                <a:solidFill>
                  <a:srgbClr val="11507E"/>
                </a:solidFill>
                <a:latin typeface="Arial"/>
                <a:cs typeface="Arial"/>
              </a:rPr>
              <a:t>direccionar los </a:t>
            </a:r>
            <a:r>
              <a:rPr dirty="0" sz="1000" spc="80">
                <a:solidFill>
                  <a:srgbClr val="11507E"/>
                </a:solidFill>
                <a:latin typeface="Arial"/>
                <a:cs typeface="Arial"/>
              </a:rPr>
              <a:t>datos </a:t>
            </a:r>
            <a:r>
              <a:rPr dirty="0" sz="1000" spc="100">
                <a:solidFill>
                  <a:srgbClr val="11507E"/>
                </a:solidFill>
                <a:latin typeface="Arial"/>
                <a:cs typeface="Arial"/>
              </a:rPr>
              <a:t>a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los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equipos  </a:t>
            </a:r>
            <a:r>
              <a:rPr dirty="0" sz="1000" spc="35">
                <a:solidFill>
                  <a:srgbClr val="11507E"/>
                </a:solidFill>
                <a:latin typeface="Arial"/>
                <a:cs typeface="Arial"/>
              </a:rPr>
              <a:t>finales.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1507E"/>
              </a:buClr>
              <a:buFont typeface="Arial"/>
              <a:buChar char="•"/>
            </a:pPr>
            <a:endParaRPr sz="950">
              <a:latin typeface="Arial"/>
              <a:cs typeface="Arial"/>
            </a:endParaRPr>
          </a:p>
          <a:p>
            <a:pPr algn="just" marL="103505" marR="8890" indent="-91440">
              <a:lnSpc>
                <a:spcPct val="94600"/>
              </a:lnSpc>
              <a:buChar char="•"/>
              <a:tabLst>
                <a:tab pos="104139" algn="l"/>
              </a:tabLst>
            </a:pP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Encapsulamiento:</a:t>
            </a:r>
            <a:r>
              <a:rPr dirty="0" sz="1000" spc="-114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Agrega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11507E"/>
                </a:solidFill>
                <a:latin typeface="Arial"/>
                <a:cs typeface="Arial"/>
              </a:rPr>
              <a:t>un</a:t>
            </a:r>
            <a:r>
              <a:rPr dirty="0" sz="1000" spc="-5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11507E"/>
                </a:solidFill>
                <a:latin typeface="Arial"/>
                <a:cs typeface="Arial"/>
              </a:rPr>
              <a:t>encabezado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o</a:t>
            </a:r>
            <a:r>
              <a:rPr dirty="0" sz="1000" spc="-2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etiqueta</a:t>
            </a:r>
            <a:r>
              <a:rPr dirty="0" sz="1000" spc="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que 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contiene </a:t>
            </a:r>
            <a:r>
              <a:rPr dirty="0" sz="1000" spc="45">
                <a:solidFill>
                  <a:srgbClr val="11507E"/>
                </a:solidFill>
                <a:latin typeface="Arial"/>
                <a:cs typeface="Arial"/>
              </a:rPr>
              <a:t>la </a:t>
            </a:r>
            <a:r>
              <a:rPr dirty="0" sz="1000" spc="50">
                <a:solidFill>
                  <a:srgbClr val="11507E"/>
                </a:solidFill>
                <a:latin typeface="Arial"/>
                <a:cs typeface="Arial"/>
              </a:rPr>
              <a:t>dirección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de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origen </a:t>
            </a:r>
            <a:r>
              <a:rPr dirty="0" sz="1000" spc="65">
                <a:solidFill>
                  <a:srgbClr val="11507E"/>
                </a:solidFill>
                <a:latin typeface="Arial"/>
                <a:cs typeface="Arial"/>
              </a:rPr>
              <a:t>y </a:t>
            </a:r>
            <a:r>
              <a:rPr dirty="0" sz="1000" spc="50">
                <a:solidFill>
                  <a:srgbClr val="11507E"/>
                </a:solidFill>
                <a:latin typeface="Arial"/>
                <a:cs typeface="Arial"/>
              </a:rPr>
              <a:t>destino </a:t>
            </a:r>
            <a:r>
              <a:rPr dirty="0" sz="1000" spc="65">
                <a:solidFill>
                  <a:srgbClr val="11507E"/>
                </a:solidFill>
                <a:latin typeface="Arial"/>
                <a:cs typeface="Arial"/>
              </a:rPr>
              <a:t>de </a:t>
            </a:r>
            <a:r>
              <a:rPr dirty="0" sz="1000" spc="45">
                <a:solidFill>
                  <a:srgbClr val="11507E"/>
                </a:solidFill>
                <a:latin typeface="Arial"/>
                <a:cs typeface="Arial"/>
              </a:rPr>
              <a:t>los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datos </a:t>
            </a:r>
            <a:r>
              <a:rPr dirty="0" sz="1000" spc="80">
                <a:solidFill>
                  <a:srgbClr val="11507E"/>
                </a:solidFill>
                <a:latin typeface="Arial"/>
                <a:cs typeface="Arial"/>
              </a:rPr>
              <a:t>a 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las</a:t>
            </a:r>
            <a:r>
              <a:rPr dirty="0" sz="1000" spc="-10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tramas</a:t>
            </a:r>
            <a:r>
              <a:rPr dirty="0" sz="1000" spc="-5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50">
                <a:solidFill>
                  <a:srgbClr val="11507E"/>
                </a:solidFill>
                <a:latin typeface="Arial"/>
                <a:cs typeface="Arial"/>
              </a:rPr>
              <a:t>procedientes</a:t>
            </a:r>
            <a:r>
              <a:rPr dirty="0" sz="1000" spc="-1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11507E"/>
                </a:solidFill>
                <a:latin typeface="Arial"/>
                <a:cs typeface="Arial"/>
              </a:rPr>
              <a:t>de</a:t>
            </a:r>
            <a:r>
              <a:rPr dirty="0" sz="100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40">
                <a:solidFill>
                  <a:srgbClr val="11507E"/>
                </a:solidFill>
                <a:latin typeface="Arial"/>
                <a:cs typeface="Arial"/>
              </a:rPr>
              <a:t>la</a:t>
            </a:r>
            <a:r>
              <a:rPr dirty="0" sz="1000" spc="-4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100">
                <a:solidFill>
                  <a:srgbClr val="11507E"/>
                </a:solidFill>
                <a:latin typeface="Arial"/>
                <a:cs typeface="Arial"/>
              </a:rPr>
              <a:t>capa</a:t>
            </a:r>
            <a:r>
              <a:rPr dirty="0" sz="1000" spc="-3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100">
                <a:solidFill>
                  <a:srgbClr val="11507E"/>
                </a:solidFill>
                <a:latin typeface="Arial"/>
                <a:cs typeface="Arial"/>
              </a:rPr>
              <a:t>de</a:t>
            </a:r>
            <a:r>
              <a:rPr dirty="0" sz="1000" spc="-12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acceso.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1507E"/>
              </a:buClr>
              <a:buFont typeface="Arial"/>
              <a:buChar char="•"/>
            </a:pPr>
            <a:endParaRPr sz="950">
              <a:latin typeface="Arial"/>
              <a:cs typeface="Arial"/>
            </a:endParaRPr>
          </a:p>
          <a:p>
            <a:pPr algn="just" marL="102870" marR="5715" indent="-90805">
              <a:lnSpc>
                <a:spcPct val="95200"/>
              </a:lnSpc>
              <a:buChar char="•"/>
              <a:tabLst>
                <a:tab pos="104139" algn="l"/>
              </a:tabLst>
            </a:pPr>
            <a:r>
              <a:rPr dirty="0" sz="1000" spc="45">
                <a:solidFill>
                  <a:srgbClr val="11507E"/>
                </a:solidFill>
                <a:latin typeface="Arial"/>
                <a:cs typeface="Arial"/>
              </a:rPr>
              <a:t>Enrutamiento: </a:t>
            </a:r>
            <a:r>
              <a:rPr dirty="0" sz="1000" spc="50">
                <a:solidFill>
                  <a:srgbClr val="11507E"/>
                </a:solidFill>
                <a:latin typeface="Arial"/>
                <a:cs typeface="Arial"/>
              </a:rPr>
              <a:t>Proporciona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un </a:t>
            </a:r>
            <a:r>
              <a:rPr dirty="0" sz="1000" spc="45">
                <a:solidFill>
                  <a:srgbClr val="11507E"/>
                </a:solidFill>
                <a:latin typeface="Arial"/>
                <a:cs typeface="Arial"/>
              </a:rPr>
              <a:t>servicio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que es </a:t>
            </a:r>
            <a:r>
              <a:rPr dirty="0" sz="1000" spc="85">
                <a:solidFill>
                  <a:srgbClr val="11507E"/>
                </a:solidFill>
                <a:latin typeface="Arial"/>
                <a:cs typeface="Arial"/>
              </a:rPr>
              <a:t>capaz de 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dar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la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ruta </a:t>
            </a:r>
            <a:r>
              <a:rPr dirty="0" sz="1000" spc="105">
                <a:solidFill>
                  <a:srgbClr val="11507E"/>
                </a:solidFill>
                <a:latin typeface="Arial"/>
                <a:cs typeface="Arial"/>
              </a:rPr>
              <a:t>mas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rapida </a:t>
            </a:r>
            <a:r>
              <a:rPr dirty="0" sz="1000" spc="80">
                <a:solidFill>
                  <a:srgbClr val="11507E"/>
                </a:solidFill>
                <a:latin typeface="Arial"/>
                <a:cs typeface="Arial"/>
              </a:rPr>
              <a:t>y </a:t>
            </a:r>
            <a:r>
              <a:rPr dirty="0" sz="1000" spc="50">
                <a:solidFill>
                  <a:srgbClr val="11507E"/>
                </a:solidFill>
                <a:latin typeface="Arial"/>
                <a:cs typeface="Arial"/>
              </a:rPr>
              <a:t>eficaz </a:t>
            </a:r>
            <a:r>
              <a:rPr dirty="0" sz="1000" spc="85">
                <a:solidFill>
                  <a:srgbClr val="11507E"/>
                </a:solidFill>
                <a:latin typeface="Arial"/>
                <a:cs typeface="Arial"/>
              </a:rPr>
              <a:t>para </a:t>
            </a:r>
            <a:r>
              <a:rPr dirty="0" sz="1000" spc="40">
                <a:solidFill>
                  <a:srgbClr val="11507E"/>
                </a:solidFill>
                <a:latin typeface="Arial"/>
                <a:cs typeface="Arial"/>
              </a:rPr>
              <a:t>llegar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a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dirección  </a:t>
            </a:r>
            <a:r>
              <a:rPr dirty="0" sz="1000" spc="35">
                <a:solidFill>
                  <a:srgbClr val="11507E"/>
                </a:solidFill>
                <a:latin typeface="Arial"/>
                <a:cs typeface="Arial"/>
              </a:rPr>
              <a:t>final,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teniendo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en </a:t>
            </a:r>
            <a:r>
              <a:rPr dirty="0" sz="1000" spc="75">
                <a:solidFill>
                  <a:srgbClr val="11507E"/>
                </a:solidFill>
                <a:latin typeface="Arial"/>
                <a:cs typeface="Arial"/>
              </a:rPr>
              <a:t>cuenta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los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protocolos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con </a:t>
            </a:r>
            <a:r>
              <a:rPr dirty="0" sz="1000" spc="45">
                <a:solidFill>
                  <a:srgbClr val="11507E"/>
                </a:solidFill>
                <a:latin typeface="Arial"/>
                <a:cs typeface="Arial"/>
              </a:rPr>
              <a:t>lo </a:t>
            </a:r>
            <a:r>
              <a:rPr dirty="0" sz="1000" spc="65">
                <a:solidFill>
                  <a:srgbClr val="11507E"/>
                </a:solidFill>
                <a:latin typeface="Arial"/>
                <a:cs typeface="Arial"/>
              </a:rPr>
              <a:t>que </a:t>
            </a:r>
            <a:r>
              <a:rPr dirty="0" sz="1000" spc="45">
                <a:solidFill>
                  <a:srgbClr val="11507E"/>
                </a:solidFill>
                <a:latin typeface="Arial"/>
                <a:cs typeface="Arial"/>
              </a:rPr>
              <a:t>el 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enrutador</a:t>
            </a:r>
            <a:r>
              <a:rPr dirty="0" sz="100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cuenta.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1507E"/>
              </a:buClr>
              <a:buFont typeface="Arial"/>
              <a:buChar char="•"/>
            </a:pPr>
            <a:endParaRPr sz="950">
              <a:latin typeface="Arial"/>
              <a:cs typeface="Arial"/>
            </a:endParaRPr>
          </a:p>
          <a:p>
            <a:pPr algn="just" marL="104775" marR="5080" indent="-92710">
              <a:lnSpc>
                <a:spcPct val="94600"/>
              </a:lnSpc>
              <a:buChar char="•"/>
              <a:tabLst>
                <a:tab pos="104139" algn="l"/>
              </a:tabLst>
            </a:pP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Desencapsulamiento:</a:t>
            </a:r>
            <a:r>
              <a:rPr dirty="0" sz="1000" spc="-15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Al</a:t>
            </a:r>
            <a:r>
              <a:rPr dirty="0" sz="1000" spc="-5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igual</a:t>
            </a:r>
            <a:r>
              <a:rPr dirty="0" sz="1000" spc="-6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85">
                <a:solidFill>
                  <a:srgbClr val="11507E"/>
                </a:solidFill>
                <a:latin typeface="Arial"/>
                <a:cs typeface="Arial"/>
              </a:rPr>
              <a:t>que</a:t>
            </a:r>
            <a:r>
              <a:rPr dirty="0" sz="1000" spc="-1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la</a:t>
            </a:r>
            <a:r>
              <a:rPr dirty="0" sz="100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encapsulación,</a:t>
            </a:r>
            <a:r>
              <a:rPr dirty="0" sz="1000" spc="-6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11507E"/>
                </a:solidFill>
                <a:latin typeface="Arial"/>
                <a:cs typeface="Arial"/>
              </a:rPr>
              <a:t>esta  </a:t>
            </a:r>
            <a:r>
              <a:rPr dirty="0" sz="1000" spc="80">
                <a:solidFill>
                  <a:srgbClr val="11507E"/>
                </a:solidFill>
                <a:latin typeface="Arial"/>
                <a:cs typeface="Arial"/>
              </a:rPr>
              <a:t>parte </a:t>
            </a:r>
            <a:r>
              <a:rPr dirty="0" sz="1000" spc="100">
                <a:solidFill>
                  <a:srgbClr val="11507E"/>
                </a:solidFill>
                <a:latin typeface="Arial"/>
                <a:cs typeface="Arial"/>
              </a:rPr>
              <a:t>se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encarga </a:t>
            </a:r>
            <a:r>
              <a:rPr dirty="0" sz="1000" spc="80">
                <a:solidFill>
                  <a:srgbClr val="11507E"/>
                </a:solidFill>
                <a:latin typeface="Arial"/>
                <a:cs typeface="Arial"/>
              </a:rPr>
              <a:t>de </a:t>
            </a:r>
            <a:r>
              <a:rPr dirty="0" sz="1000" spc="50">
                <a:solidFill>
                  <a:srgbClr val="11507E"/>
                </a:solidFill>
                <a:latin typeface="Arial"/>
                <a:cs typeface="Arial"/>
              </a:rPr>
              <a:t>leer </a:t>
            </a:r>
            <a:r>
              <a:rPr dirty="0" sz="1000" spc="45">
                <a:solidFill>
                  <a:srgbClr val="11507E"/>
                </a:solidFill>
                <a:latin typeface="Arial"/>
                <a:cs typeface="Arial"/>
              </a:rPr>
              <a:t>el </a:t>
            </a:r>
            <a:r>
              <a:rPr dirty="0" sz="1000" spc="65">
                <a:solidFill>
                  <a:srgbClr val="11507E"/>
                </a:solidFill>
                <a:latin typeface="Arial"/>
                <a:cs typeface="Arial"/>
              </a:rPr>
              <a:t>encabezado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del </a:t>
            </a:r>
            <a:r>
              <a:rPr dirty="0" sz="1000" spc="75">
                <a:solidFill>
                  <a:srgbClr val="11507E"/>
                </a:solidFill>
                <a:latin typeface="Arial"/>
                <a:cs typeface="Arial"/>
              </a:rPr>
              <a:t>paquete 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recibido </a:t>
            </a:r>
            <a:r>
              <a:rPr dirty="0" sz="1000" spc="95">
                <a:solidFill>
                  <a:srgbClr val="11507E"/>
                </a:solidFill>
                <a:latin typeface="Arial"/>
                <a:cs typeface="Arial"/>
              </a:rPr>
              <a:t>para </a:t>
            </a:r>
            <a:r>
              <a:rPr dirty="0" sz="1000" spc="40">
                <a:solidFill>
                  <a:srgbClr val="11507E"/>
                </a:solidFill>
                <a:latin typeface="Arial"/>
                <a:cs typeface="Arial"/>
              </a:rPr>
              <a:t>verificar si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su </a:t>
            </a:r>
            <a:r>
              <a:rPr dirty="0" sz="1000" spc="50">
                <a:solidFill>
                  <a:srgbClr val="11507E"/>
                </a:solidFill>
                <a:latin typeface="Arial"/>
                <a:cs typeface="Arial"/>
              </a:rPr>
              <a:t>dirección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de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destino </a:t>
            </a:r>
            <a:r>
              <a:rPr dirty="0" sz="1000" spc="65">
                <a:solidFill>
                  <a:srgbClr val="11507E"/>
                </a:solidFill>
                <a:latin typeface="Arial"/>
                <a:cs typeface="Arial"/>
              </a:rPr>
              <a:t>es </a:t>
            </a:r>
            <a:r>
              <a:rPr dirty="0" sz="1000" spc="45">
                <a:solidFill>
                  <a:srgbClr val="11507E"/>
                </a:solidFill>
                <a:latin typeface="Arial"/>
                <a:cs typeface="Arial"/>
              </a:rPr>
              <a:t>la  </a:t>
            </a:r>
            <a:r>
              <a:rPr dirty="0" sz="1000" spc="50">
                <a:solidFill>
                  <a:srgbClr val="11507E"/>
                </a:solidFill>
                <a:latin typeface="Arial"/>
                <a:cs typeface="Arial"/>
              </a:rPr>
              <a:t>suya,</a:t>
            </a:r>
            <a:r>
              <a:rPr dirty="0" sz="1000" spc="-4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en</a:t>
            </a:r>
            <a:r>
              <a:rPr dirty="0" sz="1000" spc="4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90">
                <a:solidFill>
                  <a:srgbClr val="11507E"/>
                </a:solidFill>
                <a:latin typeface="Arial"/>
                <a:cs typeface="Arial"/>
              </a:rPr>
              <a:t>caso</a:t>
            </a:r>
            <a:r>
              <a:rPr dirty="0" sz="1000" spc="-4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90">
                <a:solidFill>
                  <a:srgbClr val="11507E"/>
                </a:solidFill>
                <a:latin typeface="Arial"/>
                <a:cs typeface="Arial"/>
              </a:rPr>
              <a:t>que</a:t>
            </a:r>
            <a:r>
              <a:rPr dirty="0" sz="100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75">
                <a:solidFill>
                  <a:srgbClr val="11507E"/>
                </a:solidFill>
                <a:latin typeface="Arial"/>
                <a:cs typeface="Arial"/>
              </a:rPr>
              <a:t>no,</a:t>
            </a:r>
            <a:r>
              <a:rPr dirty="0" sz="1000" spc="-12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lo</a:t>
            </a:r>
            <a:r>
              <a:rPr dirty="0" sz="1000" spc="-6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50">
                <a:solidFill>
                  <a:srgbClr val="11507E"/>
                </a:solidFill>
                <a:latin typeface="Arial"/>
                <a:cs typeface="Arial"/>
              </a:rPr>
              <a:t>vuelve</a:t>
            </a:r>
            <a:r>
              <a:rPr dirty="0" sz="1000" spc="-2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a</a:t>
            </a:r>
            <a:r>
              <a:rPr dirty="0" sz="1000" spc="6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11507E"/>
                </a:solidFill>
                <a:latin typeface="Arial"/>
                <a:cs typeface="Arial"/>
              </a:rPr>
              <a:t>encapsular</a:t>
            </a:r>
            <a:r>
              <a:rPr dirty="0" sz="1000" spc="9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y</a:t>
            </a:r>
            <a:r>
              <a:rPr dirty="0" sz="1000" spc="40">
                <a:solidFill>
                  <a:srgbClr val="11507E"/>
                </a:solidFill>
                <a:latin typeface="Arial"/>
                <a:cs typeface="Arial"/>
              </a:rPr>
              <a:t> lo</a:t>
            </a:r>
            <a:r>
              <a:rPr dirty="0" sz="1000" spc="-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95">
                <a:solidFill>
                  <a:srgbClr val="11507E"/>
                </a:solidFill>
                <a:latin typeface="Arial"/>
                <a:cs typeface="Arial"/>
              </a:rPr>
              <a:t>manda  </a:t>
            </a:r>
            <a:r>
              <a:rPr dirty="0" sz="1000" spc="70">
                <a:solidFill>
                  <a:srgbClr val="11507E"/>
                </a:solidFill>
                <a:latin typeface="Arial"/>
                <a:cs typeface="Arial"/>
              </a:rPr>
              <a:t>por</a:t>
            </a:r>
            <a:r>
              <a:rPr dirty="0" sz="1000" spc="-10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85">
                <a:solidFill>
                  <a:srgbClr val="11507E"/>
                </a:solidFill>
                <a:latin typeface="Arial"/>
                <a:cs typeface="Arial"/>
              </a:rPr>
              <a:t>una</a:t>
            </a:r>
            <a:r>
              <a:rPr dirty="0" sz="1000" spc="-6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85">
                <a:solidFill>
                  <a:srgbClr val="11507E"/>
                </a:solidFill>
                <a:latin typeface="Arial"/>
                <a:cs typeface="Arial"/>
              </a:rPr>
              <a:t>ruta</a:t>
            </a:r>
            <a:r>
              <a:rPr dirty="0" sz="1000" spc="-9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07E"/>
                </a:solidFill>
                <a:latin typeface="Arial"/>
                <a:cs typeface="Arial"/>
              </a:rPr>
              <a:t>conocida.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3849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802073"/>
            <a:ext cx="8978400" cy="123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88186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4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581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6633" y="4106082"/>
            <a:ext cx="949960" cy="3803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 marR="5080" indent="11430">
              <a:lnSpc>
                <a:spcPct val="78800"/>
              </a:lnSpc>
              <a:spcBef>
                <a:spcPts val="434"/>
              </a:spcBef>
            </a:pPr>
            <a:r>
              <a:rPr dirty="0" sz="1300" spc="105">
                <a:solidFill>
                  <a:srgbClr val="084677"/>
                </a:solidFill>
                <a:latin typeface="Arial"/>
                <a:cs typeface="Arial"/>
              </a:rPr>
              <a:t>Funciones  </a:t>
            </a:r>
            <a:r>
              <a:rPr dirty="0" sz="1300" spc="90">
                <a:solidFill>
                  <a:srgbClr val="084677"/>
                </a:solidFill>
                <a:latin typeface="Arial"/>
                <a:cs typeface="Arial"/>
              </a:rPr>
              <a:t>principales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062" y="4118824"/>
            <a:ext cx="848360" cy="367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540">
              <a:lnSpc>
                <a:spcPts val="1285"/>
              </a:lnSpc>
              <a:spcBef>
                <a:spcPts val="100"/>
              </a:spcBef>
            </a:pPr>
            <a:r>
              <a:rPr dirty="0" sz="1200" spc="140">
                <a:solidFill>
                  <a:srgbClr val="084677"/>
                </a:solidFill>
                <a:latin typeface="Arial"/>
                <a:cs typeface="Arial"/>
              </a:rPr>
              <a:t>PDU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05"/>
              </a:lnSpc>
            </a:pPr>
            <a:r>
              <a:rPr dirty="0" sz="1300" spc="114">
                <a:solidFill>
                  <a:srgbClr val="084677"/>
                </a:solidFill>
                <a:latin typeface="Arial"/>
                <a:cs typeface="Arial"/>
              </a:rPr>
              <a:t>Paquetes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1796" y="0"/>
            <a:ext cx="2261111" cy="19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955591"/>
            <a:ext cx="3842473" cy="2080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63722" y="1971971"/>
            <a:ext cx="0" cy="983615"/>
          </a:xfrm>
          <a:custGeom>
            <a:avLst/>
            <a:gdLst/>
            <a:ahLst/>
            <a:cxnLst/>
            <a:rect l="l" t="t" r="r" b="b"/>
            <a:pathLst>
              <a:path w="0" h="983614">
                <a:moveTo>
                  <a:pt x="0" y="983621"/>
                </a:moveTo>
                <a:lnTo>
                  <a:pt x="0" y="0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47686" y="2350287"/>
            <a:ext cx="0" cy="307975"/>
          </a:xfrm>
          <a:custGeom>
            <a:avLst/>
            <a:gdLst/>
            <a:ahLst/>
            <a:cxnLst/>
            <a:rect l="l" t="t" r="r" b="b"/>
            <a:pathLst>
              <a:path w="0" h="307975">
                <a:moveTo>
                  <a:pt x="0" y="307381"/>
                </a:moveTo>
                <a:lnTo>
                  <a:pt x="0" y="0"/>
                </a:lnTo>
              </a:path>
            </a:pathLst>
          </a:custGeom>
          <a:ln w="236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73982" y="881006"/>
            <a:ext cx="1436370" cy="4000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50" spc="20">
                <a:solidFill>
                  <a:srgbClr val="11527E"/>
                </a:solidFill>
              </a:rPr>
              <a:t>Paquetes</a:t>
            </a:r>
            <a:endParaRPr sz="2450"/>
          </a:p>
        </p:txBody>
      </p:sp>
      <p:sp>
        <p:nvSpPr>
          <p:cNvPr id="9" name="object 9"/>
          <p:cNvSpPr txBox="1"/>
          <p:nvPr/>
        </p:nvSpPr>
        <p:spPr>
          <a:xfrm>
            <a:off x="2672648" y="1519742"/>
            <a:ext cx="3676650" cy="59944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just" marL="13335" marR="5080" indent="-1270">
              <a:lnSpc>
                <a:spcPct val="92100"/>
              </a:lnSpc>
              <a:spcBef>
                <a:spcPts val="195"/>
              </a:spcBef>
            </a:pPr>
            <a:r>
              <a:rPr dirty="0" sz="1000" spc="10">
                <a:solidFill>
                  <a:srgbClr val="11527E"/>
                </a:solidFill>
                <a:latin typeface="Arial"/>
                <a:cs typeface="Arial"/>
              </a:rPr>
              <a:t>En</a:t>
            </a:r>
            <a:r>
              <a:rPr dirty="0" sz="1000" spc="-2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Internet,</a:t>
            </a:r>
            <a:r>
              <a:rPr dirty="0" sz="1000" spc="-4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la</a:t>
            </a:r>
            <a:r>
              <a:rPr dirty="0" sz="1000" spc="2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red</a:t>
            </a:r>
            <a:r>
              <a:rPr dirty="0" sz="100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11527E"/>
                </a:solidFill>
                <a:latin typeface="Arial"/>
                <a:cs typeface="Arial"/>
              </a:rPr>
              <a:t>parte</a:t>
            </a:r>
            <a:r>
              <a:rPr dirty="0" sz="1000" spc="-6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85">
                <a:solidFill>
                  <a:srgbClr val="11527E"/>
                </a:solidFill>
                <a:latin typeface="Arial"/>
                <a:cs typeface="Arial"/>
              </a:rPr>
              <a:t>un</a:t>
            </a:r>
            <a:r>
              <a:rPr dirty="0" sz="1000" spc="-4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mensaje</a:t>
            </a:r>
            <a:r>
              <a:rPr dirty="0" sz="1000" spc="-3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en</a:t>
            </a:r>
            <a:r>
              <a:rPr dirty="0" sz="100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diferentes</a:t>
            </a:r>
            <a:r>
              <a:rPr dirty="0" sz="1000" spc="-1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11527E"/>
                </a:solidFill>
                <a:latin typeface="Arial"/>
                <a:cs typeface="Arial"/>
              </a:rPr>
              <a:t>partes</a:t>
            </a:r>
            <a:r>
              <a:rPr dirty="0" sz="1000" spc="-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11527E"/>
                </a:solidFill>
                <a:latin typeface="Arial"/>
                <a:cs typeface="Arial"/>
              </a:rPr>
              <a:t>de  </a:t>
            </a:r>
            <a:r>
              <a:rPr dirty="0" sz="1000" spc="70">
                <a:solidFill>
                  <a:srgbClr val="11527E"/>
                </a:solidFill>
                <a:latin typeface="Arial"/>
                <a:cs typeface="Arial"/>
              </a:rPr>
              <a:t>un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cierto </a:t>
            </a:r>
            <a:r>
              <a:rPr dirty="0" sz="1000" spc="60">
                <a:solidFill>
                  <a:srgbClr val="11527E"/>
                </a:solidFill>
                <a:latin typeface="Arial"/>
                <a:cs typeface="Arial"/>
              </a:rPr>
              <a:t>tamaño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llamados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bytes. Esto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es </a:t>
            </a:r>
            <a:r>
              <a:rPr dirty="0" sz="1000" spc="25">
                <a:solidFill>
                  <a:srgbClr val="11527E"/>
                </a:solidFill>
                <a:latin typeface="Arial"/>
                <a:cs typeface="Arial"/>
              </a:rPr>
              <a:t>lo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que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llamamos  paquetes. </a:t>
            </a:r>
            <a:r>
              <a:rPr dirty="0" sz="1000" spc="75">
                <a:solidFill>
                  <a:srgbClr val="11527E"/>
                </a:solidFill>
                <a:latin typeface="Arial"/>
                <a:cs typeface="Arial"/>
              </a:rPr>
              <a:t>Cada </a:t>
            </a:r>
            <a:r>
              <a:rPr dirty="0" sz="1000" spc="55">
                <a:solidFill>
                  <a:srgbClr val="11527E"/>
                </a:solidFill>
                <a:latin typeface="Arial"/>
                <a:cs typeface="Arial"/>
              </a:rPr>
              <a:t>paquete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transporta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la información </a:t>
            </a:r>
            <a:r>
              <a:rPr dirty="0" sz="1000" spc="50">
                <a:solidFill>
                  <a:srgbClr val="11527E"/>
                </a:solidFill>
                <a:latin typeface="Arial"/>
                <a:cs typeface="Arial"/>
              </a:rPr>
              <a:t>que </a:t>
            </a: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le  </a:t>
            </a:r>
            <a:r>
              <a:rPr dirty="0" sz="1000" spc="50">
                <a:solidFill>
                  <a:srgbClr val="11527E"/>
                </a:solidFill>
                <a:latin typeface="Arial"/>
                <a:cs typeface="Arial"/>
              </a:rPr>
              <a:t>ayudará</a:t>
            </a:r>
            <a:r>
              <a:rPr dirty="0" sz="1000" spc="-2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27E"/>
                </a:solidFill>
                <a:latin typeface="Arial"/>
                <a:cs typeface="Arial"/>
              </a:rPr>
              <a:t>a</a:t>
            </a:r>
            <a:r>
              <a:rPr dirty="0" sz="1000" spc="-3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llegar</a:t>
            </a:r>
            <a:r>
              <a:rPr dirty="0" sz="1000" spc="-7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27E"/>
                </a:solidFill>
                <a:latin typeface="Arial"/>
                <a:cs typeface="Arial"/>
              </a:rPr>
              <a:t>a</a:t>
            </a:r>
            <a:r>
              <a:rPr dirty="0" sz="1000" spc="-4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11527E"/>
                </a:solidFill>
                <a:latin typeface="Arial"/>
                <a:cs typeface="Arial"/>
              </a:rPr>
              <a:t>su</a:t>
            </a:r>
            <a:r>
              <a:rPr dirty="0" sz="1000" spc="-12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destino.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0867" y="2219625"/>
            <a:ext cx="3677285" cy="74104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just" marL="12700" marR="5080" indent="1270">
              <a:lnSpc>
                <a:spcPct val="92300"/>
              </a:lnSpc>
              <a:spcBef>
                <a:spcPts val="195"/>
              </a:spcBef>
            </a:pP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El </a:t>
            </a:r>
            <a:r>
              <a:rPr dirty="0" sz="1000" spc="50">
                <a:solidFill>
                  <a:srgbClr val="11527E"/>
                </a:solidFill>
                <a:latin typeface="Arial"/>
                <a:cs typeface="Arial"/>
              </a:rPr>
              <a:t>paquete </a:t>
            </a:r>
            <a:r>
              <a:rPr dirty="0" sz="1000" spc="20">
                <a:solidFill>
                  <a:srgbClr val="11527E"/>
                </a:solidFill>
                <a:latin typeface="Arial"/>
                <a:cs typeface="Arial"/>
              </a:rPr>
              <a:t>lleva </a:t>
            </a: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los </a:t>
            </a:r>
            <a:r>
              <a:rPr dirty="0" sz="1000" spc="65">
                <a:solidFill>
                  <a:srgbClr val="11527E"/>
                </a:solidFill>
                <a:latin typeface="Arial"/>
                <a:cs typeface="Arial"/>
              </a:rPr>
              <a:t>datos </a:t>
            </a:r>
            <a:r>
              <a:rPr dirty="0" sz="1000" spc="75">
                <a:solidFill>
                  <a:srgbClr val="11527E"/>
                </a:solidFill>
                <a:latin typeface="Arial"/>
                <a:cs typeface="Arial"/>
              </a:rPr>
              <a:t>en </a:t>
            </a:r>
            <a:r>
              <a:rPr dirty="0" sz="1000" spc="55">
                <a:solidFill>
                  <a:srgbClr val="11527E"/>
                </a:solidFill>
                <a:latin typeface="Arial"/>
                <a:cs typeface="Arial"/>
              </a:rPr>
              <a:t>los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protocolos </a:t>
            </a:r>
            <a:r>
              <a:rPr dirty="0" sz="1000" spc="50">
                <a:solidFill>
                  <a:srgbClr val="11527E"/>
                </a:solidFill>
                <a:latin typeface="Arial"/>
                <a:cs typeface="Arial"/>
              </a:rPr>
              <a:t>que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Internet  </a:t>
            </a:r>
            <a:r>
              <a:rPr dirty="0" sz="1000" spc="15">
                <a:solidFill>
                  <a:srgbClr val="11527E"/>
                </a:solidFill>
                <a:latin typeface="Arial"/>
                <a:cs typeface="Arial"/>
              </a:rPr>
              <a:t>utiliza, </a:t>
            </a: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que</a:t>
            </a:r>
            <a:r>
              <a:rPr dirty="0" sz="1000" spc="33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es  </a:t>
            </a:r>
            <a:r>
              <a:rPr dirty="0" sz="1000" spc="10">
                <a:solidFill>
                  <a:srgbClr val="11527E"/>
                </a:solidFill>
                <a:latin typeface="Arial"/>
                <a:cs typeface="Arial"/>
              </a:rPr>
              <a:t>TCP/IP </a:t>
            </a:r>
            <a:r>
              <a:rPr dirty="0" sz="1000" spc="15">
                <a:solidFill>
                  <a:srgbClr val="11527E"/>
                </a:solidFill>
                <a:latin typeface="Arial"/>
                <a:cs typeface="Arial"/>
              </a:rPr>
              <a:t>(Transmission </a:t>
            </a: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Control 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Protocol/  Internet </a:t>
            </a:r>
            <a:r>
              <a:rPr dirty="0" sz="1000" spc="15">
                <a:solidFill>
                  <a:srgbClr val="11527E"/>
                </a:solidFill>
                <a:latin typeface="Arial"/>
                <a:cs typeface="Arial"/>
              </a:rPr>
              <a:t>Protocol). </a:t>
            </a:r>
            <a:r>
              <a:rPr dirty="0" sz="1000" spc="60">
                <a:solidFill>
                  <a:srgbClr val="11527E"/>
                </a:solidFill>
                <a:latin typeface="Arial"/>
                <a:cs typeface="Arial"/>
              </a:rPr>
              <a:t>Cada </a:t>
            </a:r>
            <a:r>
              <a:rPr dirty="0" sz="1000" spc="55">
                <a:solidFill>
                  <a:srgbClr val="11527E"/>
                </a:solidFill>
                <a:latin typeface="Arial"/>
                <a:cs typeface="Arial"/>
              </a:rPr>
              <a:t>paquete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contiene </a:t>
            </a:r>
            <a:r>
              <a:rPr dirty="0" sz="1000" spc="65">
                <a:solidFill>
                  <a:srgbClr val="11527E"/>
                </a:solidFill>
                <a:latin typeface="Arial"/>
                <a:cs typeface="Arial"/>
              </a:rPr>
              <a:t>parte del</a:t>
            </a:r>
            <a:r>
              <a:rPr dirty="0" sz="1000" spc="-18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11527E"/>
                </a:solidFill>
                <a:latin typeface="Arial"/>
                <a:cs typeface="Arial"/>
              </a:rPr>
              <a:t>cuerpo  </a:t>
            </a:r>
            <a:r>
              <a:rPr dirty="0" sz="1000" spc="55">
                <a:solidFill>
                  <a:srgbClr val="11527E"/>
                </a:solidFill>
                <a:latin typeface="Arial"/>
                <a:cs typeface="Arial"/>
              </a:rPr>
              <a:t>del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mensaje. </a:t>
            </a:r>
            <a:r>
              <a:rPr dirty="0" sz="1000" spc="25">
                <a:solidFill>
                  <a:srgbClr val="11527E"/>
                </a:solidFill>
                <a:latin typeface="Arial"/>
                <a:cs typeface="Arial"/>
              </a:rPr>
              <a:t>Típicamente,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un </a:t>
            </a:r>
            <a:r>
              <a:rPr dirty="0" sz="1000" spc="55">
                <a:solidFill>
                  <a:srgbClr val="11527E"/>
                </a:solidFill>
                <a:latin typeface="Arial"/>
                <a:cs typeface="Arial"/>
              </a:rPr>
              <a:t>paquete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suele </a:t>
            </a:r>
            <a:r>
              <a:rPr dirty="0" sz="1000" spc="20">
                <a:solidFill>
                  <a:srgbClr val="11527E"/>
                </a:solidFill>
                <a:latin typeface="Arial"/>
                <a:cs typeface="Arial"/>
              </a:rPr>
              <a:t>llevar </a:t>
            </a:r>
            <a:r>
              <a:rPr dirty="0" sz="1000" spc="55">
                <a:solidFill>
                  <a:srgbClr val="11527E"/>
                </a:solidFill>
                <a:latin typeface="Arial"/>
                <a:cs typeface="Arial"/>
              </a:rPr>
              <a:t>unos  </a:t>
            </a: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1500</a:t>
            </a:r>
            <a:r>
              <a:rPr dirty="0" sz="1000" spc="-114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bytes.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1617" y="3061379"/>
            <a:ext cx="3674110" cy="60452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just" marL="14604" marR="5080" indent="-2540">
              <a:lnSpc>
                <a:spcPts val="1120"/>
              </a:lnSpc>
              <a:spcBef>
                <a:spcPts val="204"/>
              </a:spcBef>
            </a:pPr>
            <a:r>
              <a:rPr dirty="0" sz="1000" spc="75">
                <a:solidFill>
                  <a:srgbClr val="11527E"/>
                </a:solidFill>
                <a:latin typeface="Arial"/>
                <a:cs typeface="Arial"/>
              </a:rPr>
              <a:t>Cada </a:t>
            </a:r>
            <a:r>
              <a:rPr dirty="0" sz="1000" spc="60">
                <a:solidFill>
                  <a:srgbClr val="11527E"/>
                </a:solidFill>
                <a:latin typeface="Arial"/>
                <a:cs typeface="Arial"/>
              </a:rPr>
              <a:t>paquete </a:t>
            </a:r>
            <a:r>
              <a:rPr dirty="0" sz="1000" spc="65">
                <a:solidFill>
                  <a:srgbClr val="11527E"/>
                </a:solidFill>
                <a:latin typeface="Arial"/>
                <a:cs typeface="Arial"/>
              </a:rPr>
              <a:t>es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entonces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enviado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a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su destino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por </a:t>
            </a: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la 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mejor</a:t>
            </a:r>
            <a:r>
              <a:rPr dirty="0" sz="100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11527E"/>
                </a:solidFill>
                <a:latin typeface="Arial"/>
                <a:cs typeface="Arial"/>
              </a:rPr>
              <a:t>ruta</a:t>
            </a:r>
            <a:r>
              <a:rPr dirty="0" sz="1000" spc="-4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disponible</a:t>
            </a:r>
            <a:r>
              <a:rPr dirty="0" sz="1000" spc="1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-</a:t>
            </a:r>
            <a:r>
              <a:rPr dirty="0" sz="1000" spc="29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una</a:t>
            </a:r>
            <a:r>
              <a:rPr dirty="0" sz="1000" spc="1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70">
                <a:solidFill>
                  <a:srgbClr val="11527E"/>
                </a:solidFill>
                <a:latin typeface="Arial"/>
                <a:cs typeface="Arial"/>
              </a:rPr>
              <a:t>ruta</a:t>
            </a:r>
            <a:r>
              <a:rPr dirty="0" sz="1000" spc="-4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90">
                <a:solidFill>
                  <a:srgbClr val="11527E"/>
                </a:solidFill>
                <a:latin typeface="Arial"/>
                <a:cs typeface="Arial"/>
              </a:rPr>
              <a:t>que</a:t>
            </a:r>
            <a:r>
              <a:rPr dirty="0" sz="1000" spc="-10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27E"/>
                </a:solidFill>
                <a:latin typeface="Arial"/>
                <a:cs typeface="Arial"/>
              </a:rPr>
              <a:t>puede</a:t>
            </a:r>
            <a:r>
              <a:rPr dirty="0" sz="1000" spc="-5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ser</a:t>
            </a:r>
            <a:r>
              <a:rPr dirty="0" sz="1000" spc="-3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70">
                <a:solidFill>
                  <a:srgbClr val="11527E"/>
                </a:solidFill>
                <a:latin typeface="Arial"/>
                <a:cs typeface="Arial"/>
              </a:rPr>
              <a:t>tomada</a:t>
            </a:r>
            <a:r>
              <a:rPr dirty="0" sz="1000" spc="-1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27E"/>
                </a:solidFill>
                <a:latin typeface="Arial"/>
                <a:cs typeface="Arial"/>
              </a:rPr>
              <a:t>por  </a:t>
            </a:r>
            <a:r>
              <a:rPr dirty="0" sz="1000" spc="30">
                <a:solidFill>
                  <a:srgbClr val="11527E"/>
                </a:solidFill>
                <a:latin typeface="Arial"/>
                <a:cs typeface="Arial"/>
              </a:rPr>
              <a:t>los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otros </a:t>
            </a:r>
            <a:r>
              <a:rPr dirty="0" sz="1000" spc="50">
                <a:solidFill>
                  <a:srgbClr val="11527E"/>
                </a:solidFill>
                <a:latin typeface="Arial"/>
                <a:cs typeface="Arial"/>
              </a:rPr>
              <a:t>paquetes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del mensaje </a:t>
            </a:r>
            <a:r>
              <a:rPr dirty="0" sz="1000" spc="50">
                <a:solidFill>
                  <a:srgbClr val="11527E"/>
                </a:solidFill>
                <a:latin typeface="Arial"/>
                <a:cs typeface="Arial"/>
              </a:rPr>
              <a:t>o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ninguno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de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los </a:t>
            </a:r>
            <a:r>
              <a:rPr dirty="0" sz="1000" spc="50">
                <a:solidFill>
                  <a:srgbClr val="11527E"/>
                </a:solidFill>
                <a:latin typeface="Arial"/>
                <a:cs typeface="Arial"/>
              </a:rPr>
              <a:t>paquetes 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del</a:t>
            </a:r>
            <a:r>
              <a:rPr dirty="0" sz="1000" spc="-8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mensaje.</a:t>
            </a:r>
            <a:r>
              <a:rPr dirty="0" sz="1000" spc="-7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Esto</a:t>
            </a:r>
            <a:r>
              <a:rPr dirty="0" sz="1000" spc="-8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11527E"/>
                </a:solidFill>
                <a:latin typeface="Arial"/>
                <a:cs typeface="Arial"/>
              </a:rPr>
              <a:t>hace</a:t>
            </a:r>
            <a:r>
              <a:rPr dirty="0" sz="1000" spc="-6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65">
                <a:solidFill>
                  <a:srgbClr val="11527E"/>
                </a:solidFill>
                <a:latin typeface="Arial"/>
                <a:cs typeface="Arial"/>
              </a:rPr>
              <a:t>que</a:t>
            </a:r>
            <a:r>
              <a:rPr dirty="0" sz="1000" spc="-114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la</a:t>
            </a:r>
            <a:r>
              <a:rPr dirty="0" sz="1000" spc="-8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60">
                <a:solidFill>
                  <a:srgbClr val="11527E"/>
                </a:solidFill>
                <a:latin typeface="Arial"/>
                <a:cs typeface="Arial"/>
              </a:rPr>
              <a:t>red</a:t>
            </a:r>
            <a:r>
              <a:rPr dirty="0" sz="1000" spc="-10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70">
                <a:solidFill>
                  <a:srgbClr val="11527E"/>
                </a:solidFill>
                <a:latin typeface="Arial"/>
                <a:cs typeface="Arial"/>
              </a:rPr>
              <a:t>sea</a:t>
            </a:r>
            <a:r>
              <a:rPr dirty="0" sz="1000" spc="-13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80">
                <a:solidFill>
                  <a:srgbClr val="11527E"/>
                </a:solidFill>
                <a:latin typeface="Arial"/>
                <a:cs typeface="Arial"/>
              </a:rPr>
              <a:t>más</a:t>
            </a:r>
            <a:r>
              <a:rPr dirty="0" sz="1000" spc="-8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25">
                <a:solidFill>
                  <a:srgbClr val="11527E"/>
                </a:solidFill>
                <a:latin typeface="Arial"/>
                <a:cs typeface="Arial"/>
              </a:rPr>
              <a:t>eficiente.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411" y="3765991"/>
            <a:ext cx="362331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Los</a:t>
            </a:r>
            <a:r>
              <a:rPr dirty="0" sz="1000" spc="-13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11527E"/>
                </a:solidFill>
                <a:latin typeface="Arial"/>
                <a:cs typeface="Arial"/>
              </a:rPr>
              <a:t>paquetes</a:t>
            </a:r>
            <a:r>
              <a:rPr dirty="0" sz="1000" spc="-9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IP</a:t>
            </a:r>
            <a:r>
              <a:rPr dirty="0" sz="1000" spc="-12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se</a:t>
            </a:r>
            <a:r>
              <a:rPr dirty="0" sz="1000" spc="-9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especifacarán</a:t>
            </a:r>
            <a:r>
              <a:rPr dirty="0" sz="1000" spc="-6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55">
                <a:solidFill>
                  <a:srgbClr val="11527E"/>
                </a:solidFill>
                <a:latin typeface="Arial"/>
                <a:cs typeface="Arial"/>
              </a:rPr>
              <a:t>en</a:t>
            </a:r>
            <a:r>
              <a:rPr dirty="0" sz="1000" spc="-6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40">
                <a:solidFill>
                  <a:srgbClr val="11527E"/>
                </a:solidFill>
                <a:latin typeface="Arial"/>
                <a:cs typeface="Arial"/>
              </a:rPr>
              <a:t>el</a:t>
            </a:r>
            <a:r>
              <a:rPr dirty="0" sz="1000" spc="-60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50">
                <a:solidFill>
                  <a:srgbClr val="11527E"/>
                </a:solidFill>
                <a:latin typeface="Arial"/>
                <a:cs typeface="Arial"/>
              </a:rPr>
              <a:t>punto</a:t>
            </a:r>
            <a:r>
              <a:rPr dirty="0" sz="1000" spc="-8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45">
                <a:solidFill>
                  <a:srgbClr val="11527E"/>
                </a:solidFill>
                <a:latin typeface="Arial"/>
                <a:cs typeface="Arial"/>
              </a:rPr>
              <a:t>del</a:t>
            </a:r>
            <a:r>
              <a:rPr dirty="0" sz="1000" spc="-85">
                <a:solidFill>
                  <a:srgbClr val="11527E"/>
                </a:solidFill>
                <a:latin typeface="Arial"/>
                <a:cs typeface="Arial"/>
              </a:rPr>
              <a:t> </a:t>
            </a:r>
            <a:r>
              <a:rPr dirty="0" sz="1000" spc="35">
                <a:solidFill>
                  <a:srgbClr val="11527E"/>
                </a:solidFill>
                <a:latin typeface="Arial"/>
                <a:cs typeface="Arial"/>
              </a:rPr>
              <a:t>protocolo.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04543" y="1572737"/>
            <a:ext cx="0" cy="400050"/>
          </a:xfrm>
          <a:custGeom>
            <a:avLst/>
            <a:gdLst/>
            <a:ahLst/>
            <a:cxnLst/>
            <a:rect l="l" t="t" r="r" b="b"/>
            <a:pathLst>
              <a:path w="0" h="400050">
                <a:moveTo>
                  <a:pt x="0" y="0"/>
                </a:moveTo>
                <a:lnTo>
                  <a:pt x="0" y="399813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961158" y="1571628"/>
            <a:ext cx="12192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180">
                <a:solidFill>
                  <a:srgbClr val="A3B3B3"/>
                </a:solidFill>
                <a:latin typeface="Arial"/>
                <a:cs typeface="Arial"/>
              </a:rPr>
              <a:t>.</a:t>
            </a:r>
            <a:r>
              <a:rPr dirty="0" sz="2300" spc="-345">
                <a:solidFill>
                  <a:srgbClr val="607977"/>
                </a:solidFill>
                <a:latin typeface="Arial"/>
                <a:cs typeface="Arial"/>
              </a:rPr>
              <a:t>,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25861" y="1775178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4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36738" y="1761931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664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39523" y="1775178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4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250401" y="1761931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48466" y="1775178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4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860019" y="1775178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4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23838" y="2074996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636694" y="2061749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37501" y="2074996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253773" y="2074996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548466" y="2068372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4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63727" y="2085406"/>
            <a:ext cx="0" cy="217804"/>
          </a:xfrm>
          <a:custGeom>
            <a:avLst/>
            <a:gdLst/>
            <a:ahLst/>
            <a:cxnLst/>
            <a:rect l="l" t="t" r="r" b="b"/>
            <a:pathLst>
              <a:path w="0" h="217805">
                <a:moveTo>
                  <a:pt x="0" y="0"/>
                </a:moveTo>
                <a:lnTo>
                  <a:pt x="0" y="217290"/>
                </a:lnTo>
              </a:path>
            </a:pathLst>
          </a:custGeom>
          <a:ln w="4248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25186" y="2371966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635391" y="2354932"/>
            <a:ext cx="0" cy="304800"/>
          </a:xfrm>
          <a:custGeom>
            <a:avLst/>
            <a:gdLst/>
            <a:ahLst/>
            <a:cxnLst/>
            <a:rect l="l" t="t" r="r" b="b"/>
            <a:pathLst>
              <a:path w="0" h="304800">
                <a:moveTo>
                  <a:pt x="0" y="0"/>
                </a:moveTo>
                <a:lnTo>
                  <a:pt x="0" y="304206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40535" y="2395622"/>
            <a:ext cx="0" cy="226060"/>
          </a:xfrm>
          <a:custGeom>
            <a:avLst/>
            <a:gdLst/>
            <a:ahLst/>
            <a:cxnLst/>
            <a:rect l="l" t="t" r="r" b="b"/>
            <a:pathLst>
              <a:path w="0" h="226060">
                <a:moveTo>
                  <a:pt x="0" y="0"/>
                </a:moveTo>
                <a:lnTo>
                  <a:pt x="0" y="225981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249053" y="2354932"/>
            <a:ext cx="0" cy="304800"/>
          </a:xfrm>
          <a:custGeom>
            <a:avLst/>
            <a:gdLst/>
            <a:ahLst/>
            <a:cxnLst/>
            <a:rect l="l" t="t" r="r" b="b"/>
            <a:pathLst>
              <a:path w="0" h="304800">
                <a:moveTo>
                  <a:pt x="0" y="0"/>
                </a:moveTo>
                <a:lnTo>
                  <a:pt x="0" y="304206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548466" y="2385212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4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860356" y="2354932"/>
            <a:ext cx="0" cy="304800"/>
          </a:xfrm>
          <a:custGeom>
            <a:avLst/>
            <a:gdLst/>
            <a:ahLst/>
            <a:cxnLst/>
            <a:rect l="l" t="t" r="r" b="b"/>
            <a:pathLst>
              <a:path w="0" h="304800">
                <a:moveTo>
                  <a:pt x="0" y="0"/>
                </a:moveTo>
                <a:lnTo>
                  <a:pt x="0" y="304206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23838" y="2689758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636402" y="2672724"/>
            <a:ext cx="0" cy="278130"/>
          </a:xfrm>
          <a:custGeom>
            <a:avLst/>
            <a:gdLst/>
            <a:ahLst/>
            <a:cxnLst/>
            <a:rect l="l" t="t" r="r" b="b"/>
            <a:pathLst>
              <a:path w="0" h="278130">
                <a:moveTo>
                  <a:pt x="0" y="0"/>
                </a:moveTo>
                <a:lnTo>
                  <a:pt x="0" y="278131"/>
                </a:lnTo>
              </a:path>
            </a:pathLst>
          </a:custGeom>
          <a:ln w="5664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937501" y="2689758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249728" y="2666102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19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551164" y="2689758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843126" y="2516645"/>
            <a:ext cx="0" cy="365125"/>
          </a:xfrm>
          <a:custGeom>
            <a:avLst/>
            <a:gdLst/>
            <a:ahLst/>
            <a:cxnLst/>
            <a:rect l="l" t="t" r="r" b="b"/>
            <a:pathLst>
              <a:path w="0" h="365125">
                <a:moveTo>
                  <a:pt x="0" y="0"/>
                </a:moveTo>
                <a:lnTo>
                  <a:pt x="0" y="365047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23413" y="296117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992727" y="2992830"/>
            <a:ext cx="53975" cy="263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50"/>
              </a:lnSpc>
            </a:pPr>
            <a:r>
              <a:rPr dirty="0" sz="1850" spc="-229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325186" y="2986728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32356" y="296117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939523" y="2995245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4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243659" y="296117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202632" y="2957801"/>
            <a:ext cx="110489" cy="3086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50" spc="20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551164" y="3001868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844863" y="2839166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004543" y="3104917"/>
            <a:ext cx="0" cy="400050"/>
          </a:xfrm>
          <a:custGeom>
            <a:avLst/>
            <a:gdLst/>
            <a:ahLst/>
            <a:cxnLst/>
            <a:rect l="l" t="t" r="r" b="b"/>
            <a:pathLst>
              <a:path w="0" h="400050">
                <a:moveTo>
                  <a:pt x="0" y="0"/>
                </a:moveTo>
                <a:lnTo>
                  <a:pt x="0" y="399813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6961158" y="3103807"/>
            <a:ext cx="12192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180">
                <a:solidFill>
                  <a:srgbClr val="A3B3B3"/>
                </a:solidFill>
                <a:latin typeface="Arial"/>
                <a:cs typeface="Arial"/>
              </a:rPr>
              <a:t>.</a:t>
            </a:r>
            <a:r>
              <a:rPr dirty="0" sz="2300" spc="-345">
                <a:solidFill>
                  <a:srgbClr val="607977"/>
                </a:solidFill>
                <a:latin typeface="Arial"/>
                <a:cs typeface="Arial"/>
              </a:rPr>
              <a:t>,</a:t>
            </a:r>
            <a:endParaRPr sz="23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325861" y="3293169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5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5664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633704" y="3276136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937501" y="3299793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229509" y="3100187"/>
            <a:ext cx="0" cy="400050"/>
          </a:xfrm>
          <a:custGeom>
            <a:avLst/>
            <a:gdLst/>
            <a:ahLst/>
            <a:cxnLst/>
            <a:rect l="l" t="t" r="r" b="b"/>
            <a:pathLst>
              <a:path w="0" h="400050">
                <a:moveTo>
                  <a:pt x="0" y="0"/>
                </a:moveTo>
                <a:lnTo>
                  <a:pt x="0" y="399813"/>
                </a:lnTo>
              </a:path>
            </a:pathLst>
          </a:custGeom>
          <a:ln w="5664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8188483" y="3099079"/>
            <a:ext cx="12192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175">
                <a:solidFill>
                  <a:srgbClr val="A3B3B3"/>
                </a:solidFill>
                <a:latin typeface="Arial"/>
                <a:cs typeface="Arial"/>
              </a:rPr>
              <a:t>.</a:t>
            </a:r>
            <a:r>
              <a:rPr dirty="0" sz="2300" spc="-345">
                <a:latin typeface="Arial"/>
                <a:cs typeface="Arial"/>
              </a:rPr>
              <a:t>,</a:t>
            </a:r>
            <a:endParaRPr sz="23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551164" y="3299793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8512498" y="3294147"/>
            <a:ext cx="5461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65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845441" y="3153171"/>
            <a:ext cx="0" cy="330835"/>
          </a:xfrm>
          <a:custGeom>
            <a:avLst/>
            <a:gdLst/>
            <a:ahLst/>
            <a:cxnLst/>
            <a:rect l="l" t="t" r="r" b="b"/>
            <a:pathLst>
              <a:path w="0" h="330835">
                <a:moveTo>
                  <a:pt x="0" y="0"/>
                </a:moveTo>
                <a:lnTo>
                  <a:pt x="0" y="330281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8804461" y="2514528"/>
            <a:ext cx="123189" cy="9518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200">
                <a:solidFill>
                  <a:srgbClr val="A3B3B3"/>
                </a:solidFill>
                <a:latin typeface="Arial"/>
                <a:cs typeface="Arial"/>
              </a:rPr>
              <a:t>.</a:t>
            </a:r>
            <a:r>
              <a:rPr dirty="0" sz="2100" spc="-204">
                <a:solidFill>
                  <a:srgbClr val="607977"/>
                </a:solidFill>
                <a:latin typeface="Arial"/>
                <a:cs typeface="Arial"/>
              </a:rPr>
              <a:t>,</a:t>
            </a:r>
            <a:endParaRPr sz="21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15"/>
              </a:spcBef>
            </a:pPr>
            <a:r>
              <a:rPr dirty="0" sz="1950" spc="-210">
                <a:solidFill>
                  <a:srgbClr val="A3B3B3"/>
                </a:solidFill>
                <a:latin typeface="Arial"/>
                <a:cs typeface="Arial"/>
              </a:rPr>
              <a:t>.</a:t>
            </a:r>
            <a:r>
              <a:rPr dirty="0" sz="1950" spc="-210">
                <a:solidFill>
                  <a:srgbClr val="607977"/>
                </a:solidFill>
                <a:latin typeface="Arial"/>
                <a:cs typeface="Arial"/>
              </a:rPr>
              <a:t>,</a:t>
            </a:r>
            <a:endParaRPr sz="195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  <a:spcBef>
                <a:spcPts val="130"/>
              </a:spcBef>
            </a:pPr>
            <a:r>
              <a:rPr dirty="0" sz="1900" spc="-200">
                <a:solidFill>
                  <a:srgbClr val="A3B3B3"/>
                </a:solidFill>
                <a:latin typeface="Arial"/>
                <a:cs typeface="Arial"/>
              </a:rPr>
              <a:t>.</a:t>
            </a:r>
            <a:r>
              <a:rPr dirty="0" sz="1900" spc="-200">
                <a:solidFill>
                  <a:srgbClr val="607977"/>
                </a:solidFill>
                <a:latin typeface="Arial"/>
                <a:cs typeface="Arial"/>
              </a:rPr>
              <a:t>,</a:t>
            </a:r>
            <a:endParaRPr sz="1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024088" y="3584458"/>
            <a:ext cx="0" cy="304800"/>
          </a:xfrm>
          <a:custGeom>
            <a:avLst/>
            <a:gdLst/>
            <a:ahLst/>
            <a:cxnLst/>
            <a:rect l="l" t="t" r="r" b="b"/>
            <a:pathLst>
              <a:path w="0" h="304800">
                <a:moveTo>
                  <a:pt x="0" y="0"/>
                </a:moveTo>
                <a:lnTo>
                  <a:pt x="0" y="304206"/>
                </a:lnTo>
              </a:path>
            </a:pathLst>
          </a:custGeom>
          <a:ln w="70807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975981" y="3580577"/>
            <a:ext cx="67310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50" spc="-290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323838" y="3616631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635391" y="3584458"/>
            <a:ext cx="0" cy="304800"/>
          </a:xfrm>
          <a:custGeom>
            <a:avLst/>
            <a:gdLst/>
            <a:ahLst/>
            <a:cxnLst/>
            <a:rect l="l" t="t" r="r" b="b"/>
            <a:pathLst>
              <a:path w="0" h="304800">
                <a:moveTo>
                  <a:pt x="0" y="0"/>
                </a:moveTo>
                <a:lnTo>
                  <a:pt x="0" y="304206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936489" y="3601491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249053" y="3584458"/>
            <a:ext cx="0" cy="304800"/>
          </a:xfrm>
          <a:custGeom>
            <a:avLst/>
            <a:gdLst/>
            <a:ahLst/>
            <a:cxnLst/>
            <a:rect l="l" t="t" r="r" b="b"/>
            <a:pathLst>
              <a:path w="0" h="304800">
                <a:moveTo>
                  <a:pt x="0" y="0"/>
                </a:moveTo>
                <a:lnTo>
                  <a:pt x="0" y="304206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549478" y="3625149"/>
            <a:ext cx="0" cy="226060"/>
          </a:xfrm>
          <a:custGeom>
            <a:avLst/>
            <a:gdLst/>
            <a:ahLst/>
            <a:cxnLst/>
            <a:rect l="l" t="t" r="r" b="b"/>
            <a:pathLst>
              <a:path w="0" h="226060">
                <a:moveTo>
                  <a:pt x="0" y="0"/>
                </a:moveTo>
                <a:lnTo>
                  <a:pt x="0" y="225981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8513172" y="3619000"/>
            <a:ext cx="56515" cy="224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215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861367" y="3599598"/>
            <a:ext cx="0" cy="278130"/>
          </a:xfrm>
          <a:custGeom>
            <a:avLst/>
            <a:gdLst/>
            <a:ahLst/>
            <a:cxnLst/>
            <a:rect l="l" t="t" r="r" b="b"/>
            <a:pathLst>
              <a:path w="0" h="278129">
                <a:moveTo>
                  <a:pt x="0" y="0"/>
                </a:moveTo>
                <a:lnTo>
                  <a:pt x="0" y="278131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8817981" y="3594961"/>
            <a:ext cx="6350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265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714895" y="3914556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021283" y="3882382"/>
            <a:ext cx="0" cy="300355"/>
          </a:xfrm>
          <a:custGeom>
            <a:avLst/>
            <a:gdLst/>
            <a:ahLst/>
            <a:cxnLst/>
            <a:rect l="l" t="t" r="r" b="b"/>
            <a:pathLst>
              <a:path w="0" h="300354">
                <a:moveTo>
                  <a:pt x="0" y="0"/>
                </a:moveTo>
                <a:lnTo>
                  <a:pt x="0" y="300177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325186" y="3899416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631343" y="3895628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938849" y="3899416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248715" y="3907932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5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550153" y="3899416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845441" y="3767935"/>
            <a:ext cx="0" cy="330835"/>
          </a:xfrm>
          <a:custGeom>
            <a:avLst/>
            <a:gdLst/>
            <a:ahLst/>
            <a:cxnLst/>
            <a:rect l="l" t="t" r="r" b="b"/>
            <a:pathLst>
              <a:path w="0" h="330835">
                <a:moveTo>
                  <a:pt x="0" y="0"/>
                </a:moveTo>
                <a:lnTo>
                  <a:pt x="0" y="330281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8806776" y="3764809"/>
            <a:ext cx="110489" cy="316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 spc="-145">
                <a:solidFill>
                  <a:srgbClr val="A3B3B3"/>
                </a:solidFill>
                <a:latin typeface="Arial"/>
                <a:cs typeface="Arial"/>
              </a:rPr>
              <a:t>.</a:t>
            </a:r>
            <a:r>
              <a:rPr dirty="0" sz="1900" spc="-250">
                <a:solidFill>
                  <a:srgbClr val="607977"/>
                </a:solidFill>
                <a:latin typeface="Arial"/>
                <a:cs typeface="Arial"/>
              </a:rPr>
              <a:t>,</a:t>
            </a:r>
            <a:endParaRPr sz="19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393570" y="4013803"/>
            <a:ext cx="0" cy="454659"/>
          </a:xfrm>
          <a:custGeom>
            <a:avLst/>
            <a:gdLst/>
            <a:ahLst/>
            <a:cxnLst/>
            <a:rect l="l" t="t" r="r" b="b"/>
            <a:pathLst>
              <a:path w="0" h="454660">
                <a:moveTo>
                  <a:pt x="0" y="0"/>
                </a:moveTo>
                <a:lnTo>
                  <a:pt x="0" y="454554"/>
                </a:lnTo>
              </a:path>
            </a:pathLst>
          </a:custGeom>
          <a:ln w="70807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6345464" y="4014459"/>
            <a:ext cx="12827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60">
                <a:solidFill>
                  <a:srgbClr val="A3B3B3"/>
                </a:solidFill>
                <a:latin typeface="Times New Roman"/>
                <a:cs typeface="Times New Roman"/>
              </a:rPr>
              <a:t>..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714895" y="4226666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21727" y="4194492"/>
            <a:ext cx="0" cy="298450"/>
          </a:xfrm>
          <a:custGeom>
            <a:avLst/>
            <a:gdLst/>
            <a:ahLst/>
            <a:cxnLst/>
            <a:rect l="l" t="t" r="r" b="b"/>
            <a:pathLst>
              <a:path w="0" h="298450">
                <a:moveTo>
                  <a:pt x="0" y="0"/>
                </a:moveTo>
                <a:lnTo>
                  <a:pt x="0" y="297923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6975981" y="4190611"/>
            <a:ext cx="73025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50" spc="-240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325861" y="4220043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5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5664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631343" y="4203009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940535" y="4239912"/>
            <a:ext cx="0" cy="226060"/>
          </a:xfrm>
          <a:custGeom>
            <a:avLst/>
            <a:gdLst/>
            <a:ahLst/>
            <a:cxnLst/>
            <a:rect l="l" t="t" r="r" b="b"/>
            <a:pathLst>
              <a:path w="0" h="226060">
                <a:moveTo>
                  <a:pt x="0" y="0"/>
                </a:moveTo>
                <a:lnTo>
                  <a:pt x="0" y="225981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246019" y="4185976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7897824" y="3528223"/>
            <a:ext cx="711200" cy="96266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  <a:tabLst>
                <a:tab pos="317500" algn="l"/>
              </a:tabLst>
            </a:pPr>
            <a:r>
              <a:rPr dirty="0" baseline="1792" sz="2325" spc="-382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750" spc="-290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375"/>
              </a:spcBef>
              <a:tabLst>
                <a:tab pos="320040" algn="l"/>
                <a:tab pos="626110" algn="l"/>
              </a:tabLst>
            </a:pPr>
            <a:r>
              <a:rPr dirty="0" sz="1550" spc="20">
                <a:solidFill>
                  <a:srgbClr val="BFCAC8"/>
                </a:solidFill>
                <a:latin typeface="Arial"/>
                <a:cs typeface="Arial"/>
              </a:rPr>
              <a:t>•</a:t>
            </a:r>
            <a:r>
              <a:rPr dirty="0" sz="1550" spc="20">
                <a:solidFill>
                  <a:srgbClr val="BFCAC8"/>
                </a:solidFill>
                <a:latin typeface="Arial"/>
                <a:cs typeface="Arial"/>
              </a:rPr>
              <a:t>	</a:t>
            </a:r>
            <a:r>
              <a:rPr dirty="0" baseline="1915" sz="2175" spc="30">
                <a:solidFill>
                  <a:srgbClr val="BFCAC8"/>
                </a:solidFill>
                <a:latin typeface="Arial"/>
                <a:cs typeface="Arial"/>
              </a:rPr>
              <a:t>•</a:t>
            </a:r>
            <a:r>
              <a:rPr dirty="0" baseline="1915" sz="2175" spc="30">
                <a:solidFill>
                  <a:srgbClr val="BFCAC8"/>
                </a:solidFill>
                <a:latin typeface="Arial"/>
                <a:cs typeface="Arial"/>
              </a:rPr>
              <a:t>	</a:t>
            </a:r>
            <a:r>
              <a:rPr dirty="0" sz="1550" spc="20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405"/>
              </a:spcBef>
            </a:pPr>
            <a:r>
              <a:rPr dirty="0" sz="1850" spc="-254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548466" y="4220043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5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858670" y="4203009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101232" y="4524590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6062566" y="4518945"/>
            <a:ext cx="6350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95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409017" y="4509450"/>
            <a:ext cx="0" cy="266065"/>
          </a:xfrm>
          <a:custGeom>
            <a:avLst/>
            <a:gdLst/>
            <a:ahLst/>
            <a:cxnLst/>
            <a:rect l="l" t="t" r="r" b="b"/>
            <a:pathLst>
              <a:path w="0" h="266064">
                <a:moveTo>
                  <a:pt x="0" y="0"/>
                </a:moveTo>
                <a:lnTo>
                  <a:pt x="0" y="265871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714889" y="4526483"/>
            <a:ext cx="0" cy="231775"/>
          </a:xfrm>
          <a:custGeom>
            <a:avLst/>
            <a:gdLst/>
            <a:ahLst/>
            <a:cxnLst/>
            <a:rect l="l" t="t" r="r" b="b"/>
            <a:pathLst>
              <a:path w="0" h="231775">
                <a:moveTo>
                  <a:pt x="0" y="0"/>
                </a:moveTo>
                <a:lnTo>
                  <a:pt x="0" y="2315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6676222" y="4520586"/>
            <a:ext cx="62230" cy="2324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50" spc="-185">
                <a:solidFill>
                  <a:srgbClr val="BFCAC8"/>
                </a:solidFill>
                <a:latin typeface="Times New Roman"/>
                <a:cs typeface="Times New Roman"/>
              </a:rPr>
              <a:t>•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021283" y="4492415"/>
            <a:ext cx="0" cy="300355"/>
          </a:xfrm>
          <a:custGeom>
            <a:avLst/>
            <a:gdLst/>
            <a:ahLst/>
            <a:cxnLst/>
            <a:rect l="l" t="t" r="r" b="b"/>
            <a:pathLst>
              <a:path w="0" h="300354">
                <a:moveTo>
                  <a:pt x="0" y="0"/>
                </a:moveTo>
                <a:lnTo>
                  <a:pt x="0" y="300177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327547" y="4514179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632584" y="4492415"/>
            <a:ext cx="0" cy="300355"/>
          </a:xfrm>
          <a:custGeom>
            <a:avLst/>
            <a:gdLst/>
            <a:ahLst/>
            <a:cxnLst/>
            <a:rect l="l" t="t" r="r" b="b"/>
            <a:pathLst>
              <a:path w="0" h="300354">
                <a:moveTo>
                  <a:pt x="0" y="0"/>
                </a:moveTo>
                <a:lnTo>
                  <a:pt x="0" y="300177"/>
                </a:lnTo>
              </a:path>
            </a:pathLst>
          </a:custGeom>
          <a:ln w="70807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942221" y="4524590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248715" y="4517967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5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548466" y="4517967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5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861704" y="4514179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493974" y="4855628"/>
            <a:ext cx="0" cy="180975"/>
          </a:xfrm>
          <a:custGeom>
            <a:avLst/>
            <a:gdLst/>
            <a:ahLst/>
            <a:cxnLst/>
            <a:rect l="l" t="t" r="r" b="b"/>
            <a:pathLst>
              <a:path w="0" h="180975">
                <a:moveTo>
                  <a:pt x="0" y="0"/>
                </a:moveTo>
                <a:lnTo>
                  <a:pt x="0" y="180770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5455310" y="4848724"/>
            <a:ext cx="5715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160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788348" y="4678727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5752044" y="4675854"/>
            <a:ext cx="9969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160">
                <a:solidFill>
                  <a:srgbClr val="A3B3B3"/>
                </a:solidFill>
                <a:latin typeface="Arial"/>
                <a:cs typeface="Arial"/>
              </a:rPr>
              <a:t>.</a:t>
            </a:r>
            <a:r>
              <a:rPr dirty="0" sz="1950" spc="-350">
                <a:latin typeface="Arial"/>
                <a:cs typeface="Arial"/>
              </a:rPr>
              <a:t>,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100895" y="4834806"/>
            <a:ext cx="0" cy="201930"/>
          </a:xfrm>
          <a:custGeom>
            <a:avLst/>
            <a:gdLst/>
            <a:ahLst/>
            <a:cxnLst/>
            <a:rect l="l" t="t" r="r" b="b"/>
            <a:pathLst>
              <a:path w="0" h="201929">
                <a:moveTo>
                  <a:pt x="0" y="0"/>
                </a:moveTo>
                <a:lnTo>
                  <a:pt x="0" y="201591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410760" y="4838594"/>
            <a:ext cx="0" cy="198120"/>
          </a:xfrm>
          <a:custGeom>
            <a:avLst/>
            <a:gdLst/>
            <a:ahLst/>
            <a:cxnLst/>
            <a:rect l="l" t="t" r="r" b="b"/>
            <a:pathLst>
              <a:path w="0" h="198120">
                <a:moveTo>
                  <a:pt x="0" y="0"/>
                </a:moveTo>
                <a:lnTo>
                  <a:pt x="0" y="197803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714220" y="4855628"/>
            <a:ext cx="0" cy="180975"/>
          </a:xfrm>
          <a:custGeom>
            <a:avLst/>
            <a:gdLst/>
            <a:ahLst/>
            <a:cxnLst/>
            <a:rect l="l" t="t" r="r" b="b"/>
            <a:pathLst>
              <a:path w="0" h="180975">
                <a:moveTo>
                  <a:pt x="0" y="0"/>
                </a:moveTo>
                <a:lnTo>
                  <a:pt x="0" y="180770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 txBox="1"/>
          <p:nvPr/>
        </p:nvSpPr>
        <p:spPr>
          <a:xfrm>
            <a:off x="6677914" y="4848724"/>
            <a:ext cx="4445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260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022682" y="4821560"/>
            <a:ext cx="0" cy="215265"/>
          </a:xfrm>
          <a:custGeom>
            <a:avLst/>
            <a:gdLst/>
            <a:ahLst/>
            <a:cxnLst/>
            <a:rect l="l" t="t" r="r" b="b"/>
            <a:pathLst>
              <a:path w="0" h="215264">
                <a:moveTo>
                  <a:pt x="0" y="0"/>
                </a:moveTo>
                <a:lnTo>
                  <a:pt x="0" y="214838"/>
                </a:lnTo>
              </a:path>
            </a:pathLst>
          </a:custGeom>
          <a:ln w="6608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328558" y="4841430"/>
            <a:ext cx="0" cy="195580"/>
          </a:xfrm>
          <a:custGeom>
            <a:avLst/>
            <a:gdLst/>
            <a:ahLst/>
            <a:cxnLst/>
            <a:rect l="l" t="t" r="r" b="b"/>
            <a:pathLst>
              <a:path w="0" h="195579">
                <a:moveTo>
                  <a:pt x="0" y="0"/>
                </a:moveTo>
                <a:lnTo>
                  <a:pt x="0" y="194968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637743" y="4833865"/>
            <a:ext cx="0" cy="202565"/>
          </a:xfrm>
          <a:custGeom>
            <a:avLst/>
            <a:gdLst/>
            <a:ahLst/>
            <a:cxnLst/>
            <a:rect l="l" t="t" r="r" b="b"/>
            <a:pathLst>
              <a:path w="0" h="202564">
                <a:moveTo>
                  <a:pt x="0" y="0"/>
                </a:moveTo>
                <a:lnTo>
                  <a:pt x="0" y="202533"/>
                </a:lnTo>
              </a:path>
            </a:pathLst>
          </a:custGeom>
          <a:ln w="5664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940871" y="4847111"/>
            <a:ext cx="0" cy="189865"/>
          </a:xfrm>
          <a:custGeom>
            <a:avLst/>
            <a:gdLst/>
            <a:ahLst/>
            <a:cxnLst/>
            <a:rect l="l" t="t" r="r" b="b"/>
            <a:pathLst>
              <a:path w="0" h="189864">
                <a:moveTo>
                  <a:pt x="0" y="0"/>
                </a:moveTo>
                <a:lnTo>
                  <a:pt x="0" y="189287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7596717" y="4827968"/>
            <a:ext cx="353695" cy="23241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320040" algn="l"/>
              </a:tabLst>
            </a:pPr>
            <a:r>
              <a:rPr dirty="0" sz="1350" spc="-305">
                <a:solidFill>
                  <a:srgbClr val="A3B3B3"/>
                </a:solidFill>
                <a:latin typeface="Times New Roman"/>
                <a:cs typeface="Times New Roman"/>
              </a:rPr>
              <a:t>•</a:t>
            </a:r>
            <a:r>
              <a:rPr dirty="0" sz="1350" spc="-305">
                <a:solidFill>
                  <a:srgbClr val="A3B3B3"/>
                </a:solidFill>
                <a:latin typeface="Times New Roman"/>
                <a:cs typeface="Times New Roman"/>
              </a:rPr>
              <a:t>	</a:t>
            </a:r>
            <a:r>
              <a:rPr dirty="0" sz="1250" spc="-280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8248715" y="4830077"/>
            <a:ext cx="0" cy="206375"/>
          </a:xfrm>
          <a:custGeom>
            <a:avLst/>
            <a:gdLst/>
            <a:ahLst/>
            <a:cxnLst/>
            <a:rect l="l" t="t" r="r" b="b"/>
            <a:pathLst>
              <a:path w="0" h="206375">
                <a:moveTo>
                  <a:pt x="0" y="0"/>
                </a:moveTo>
                <a:lnTo>
                  <a:pt x="0" y="206321"/>
                </a:lnTo>
              </a:path>
            </a:pathLst>
          </a:custGeom>
          <a:ln w="61366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549478" y="4849946"/>
            <a:ext cx="0" cy="186690"/>
          </a:xfrm>
          <a:custGeom>
            <a:avLst/>
            <a:gdLst/>
            <a:ahLst/>
            <a:cxnLst/>
            <a:rect l="l" t="t" r="r" b="b"/>
            <a:pathLst>
              <a:path w="0" h="186689">
                <a:moveTo>
                  <a:pt x="0" y="0"/>
                </a:moveTo>
                <a:lnTo>
                  <a:pt x="0" y="186452"/>
                </a:lnTo>
              </a:path>
            </a:pathLst>
          </a:custGeom>
          <a:ln w="47204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 txBox="1"/>
          <p:nvPr/>
        </p:nvSpPr>
        <p:spPr>
          <a:xfrm>
            <a:off x="6024128" y="1692390"/>
            <a:ext cx="3039110" cy="338709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7620">
              <a:lnSpc>
                <a:spcPct val="100000"/>
              </a:lnSpc>
              <a:spcBef>
                <a:spcPts val="615"/>
              </a:spcBef>
              <a:tabLst>
                <a:tab pos="1583690" algn="l"/>
                <a:tab pos="1891664" algn="l"/>
                <a:tab pos="2192655" algn="l"/>
                <a:tab pos="2500630" algn="l"/>
                <a:tab pos="2811780" algn="l"/>
              </a:tabLst>
            </a:pPr>
            <a:r>
              <a:rPr dirty="0" sz="1450" spc="-275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550" spc="-295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sz="1450" spc="-275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550" spc="-295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sz="1450" spc="-275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450" spc="-275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sz="1450">
              <a:latin typeface="Arial"/>
              <a:cs typeface="Arial"/>
            </a:endParaRPr>
          </a:p>
          <a:p>
            <a:pPr marL="1273175">
              <a:lnSpc>
                <a:spcPct val="100000"/>
              </a:lnSpc>
              <a:spcBef>
                <a:spcPts val="495"/>
              </a:spcBef>
              <a:tabLst>
                <a:tab pos="1583690" algn="l"/>
                <a:tab pos="1887220" algn="l"/>
                <a:tab pos="2203450" algn="l"/>
                <a:tab pos="2500630" algn="l"/>
                <a:tab pos="2818130" algn="l"/>
              </a:tabLst>
            </a:pPr>
            <a:r>
              <a:rPr dirty="0" sz="1400" spc="-265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500" spc="-285">
                <a:solidFill>
                  <a:srgbClr val="A3B3B3"/>
                </a:solidFill>
                <a:latin typeface="Times New Roman"/>
                <a:cs typeface="Times New Roman"/>
              </a:rPr>
              <a:t>•	</a:t>
            </a:r>
            <a:r>
              <a:rPr dirty="0" sz="1400" spc="-265">
                <a:solidFill>
                  <a:srgbClr val="BFCAC8"/>
                </a:solidFill>
                <a:latin typeface="Arial"/>
                <a:cs typeface="Arial"/>
              </a:rPr>
              <a:t>•	•	</a:t>
            </a:r>
            <a:r>
              <a:rPr dirty="0" sz="1450" spc="-275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baseline="2222" sz="1875" spc="-359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baseline="2222" sz="1875">
              <a:latin typeface="Arial"/>
              <a:cs typeface="Arial"/>
            </a:endParaRPr>
          </a:p>
          <a:p>
            <a:pPr marL="1276985">
              <a:lnSpc>
                <a:spcPct val="100000"/>
              </a:lnSpc>
              <a:spcBef>
                <a:spcPts val="520"/>
              </a:spcBef>
              <a:tabLst>
                <a:tab pos="1577975" algn="l"/>
                <a:tab pos="1892300" algn="l"/>
                <a:tab pos="2191385" algn="l"/>
                <a:tab pos="2500630" algn="l"/>
                <a:tab pos="2805430" algn="l"/>
              </a:tabLst>
            </a:pPr>
            <a:r>
              <a:rPr dirty="0" baseline="1792" sz="2325" spc="30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750" spc="25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baseline="6410" sz="1950" spc="22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750" spc="25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baseline="1915" sz="2175" spc="30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750" spc="25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  <a:p>
            <a:pPr marL="1273175">
              <a:lnSpc>
                <a:spcPct val="100000"/>
              </a:lnSpc>
              <a:spcBef>
                <a:spcPts val="345"/>
              </a:spcBef>
              <a:tabLst>
                <a:tab pos="1583690" algn="l"/>
                <a:tab pos="1887220" algn="l"/>
                <a:tab pos="2192020" algn="l"/>
                <a:tab pos="2500630" algn="l"/>
              </a:tabLst>
            </a:pPr>
            <a:r>
              <a:rPr dirty="0" baseline="1984" sz="2100" spc="30">
                <a:solidFill>
                  <a:srgbClr val="D1D8D8"/>
                </a:solidFill>
                <a:latin typeface="Arial"/>
                <a:cs typeface="Arial"/>
              </a:rPr>
              <a:t>•	</a:t>
            </a:r>
            <a:r>
              <a:rPr dirty="0" sz="1600" spc="20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baseline="1984" sz="2100" spc="30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650" spc="20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baseline="1984" sz="2100" spc="30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baseline="1984" sz="2100">
              <a:latin typeface="Arial"/>
              <a:cs typeface="Arial"/>
            </a:endParaRPr>
          </a:p>
          <a:p>
            <a:pPr marL="1276985">
              <a:lnSpc>
                <a:spcPct val="100000"/>
              </a:lnSpc>
              <a:spcBef>
                <a:spcPts val="240"/>
              </a:spcBef>
              <a:tabLst>
                <a:tab pos="1577340" algn="l"/>
                <a:tab pos="1891664" algn="l"/>
                <a:tab pos="2500630" algn="l"/>
              </a:tabLst>
            </a:pPr>
            <a:r>
              <a:rPr dirty="0" sz="1550" spc="20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baseline="-3003" sz="2775" spc="37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baseline="1915" sz="2175" spc="30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baseline="1984" sz="2100" spc="22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baseline="1984" sz="2100">
              <a:latin typeface="Arial"/>
              <a:cs typeface="Arial"/>
            </a:endParaRPr>
          </a:p>
          <a:p>
            <a:pPr marL="1273175">
              <a:lnSpc>
                <a:spcPct val="100000"/>
              </a:lnSpc>
              <a:spcBef>
                <a:spcPts val="365"/>
              </a:spcBef>
              <a:tabLst>
                <a:tab pos="1578610" algn="l"/>
                <a:tab pos="1887220" algn="l"/>
              </a:tabLst>
            </a:pPr>
            <a:r>
              <a:rPr dirty="0" baseline="1915" sz="2175" spc="-412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650" spc="-315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baseline="1984" sz="2100" spc="-397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baseline="1984" sz="2100">
              <a:latin typeface="Arial"/>
              <a:cs typeface="Arial"/>
            </a:endParaRPr>
          </a:p>
          <a:p>
            <a:pPr marL="1273175">
              <a:lnSpc>
                <a:spcPct val="100000"/>
              </a:lnSpc>
              <a:spcBef>
                <a:spcPts val="340"/>
              </a:spcBef>
              <a:tabLst>
                <a:tab pos="1577975" algn="l"/>
              </a:tabLst>
            </a:pPr>
            <a:r>
              <a:rPr dirty="0" sz="1400" spc="-229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baseline="-3174" sz="2625" spc="-434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baseline="-3174" sz="2625">
              <a:latin typeface="Arial"/>
              <a:cs typeface="Arial"/>
            </a:endParaRPr>
          </a:p>
          <a:p>
            <a:pPr marL="664210">
              <a:lnSpc>
                <a:spcPct val="100000"/>
              </a:lnSpc>
              <a:spcBef>
                <a:spcPts val="359"/>
              </a:spcBef>
              <a:tabLst>
                <a:tab pos="963930" algn="l"/>
                <a:tab pos="1276985" algn="l"/>
                <a:tab pos="1573530" algn="l"/>
              </a:tabLst>
            </a:pPr>
            <a:r>
              <a:rPr dirty="0" baseline="3968" sz="2100" spc="-345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750" spc="-290">
                <a:solidFill>
                  <a:srgbClr val="A3B3B3"/>
                </a:solidFill>
                <a:latin typeface="Times New Roman"/>
                <a:cs typeface="Times New Roman"/>
              </a:rPr>
              <a:t>•	</a:t>
            </a:r>
            <a:r>
              <a:rPr dirty="0" baseline="1792" sz="2325" spc="30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650" spc="20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sz="1650">
              <a:latin typeface="Arial"/>
              <a:cs typeface="Arial"/>
            </a:endParaRPr>
          </a:p>
          <a:p>
            <a:pPr marL="664210">
              <a:lnSpc>
                <a:spcPct val="100000"/>
              </a:lnSpc>
              <a:spcBef>
                <a:spcPts val="420"/>
              </a:spcBef>
              <a:tabLst>
                <a:tab pos="1273175" algn="l"/>
                <a:tab pos="1573530" algn="l"/>
                <a:tab pos="1892300" algn="l"/>
                <a:tab pos="2500630" algn="l"/>
                <a:tab pos="2806065" algn="l"/>
              </a:tabLst>
            </a:pPr>
            <a:r>
              <a:rPr dirty="0" baseline="1984" sz="2100" spc="-292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baseline="1915" sz="2175" spc="-300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650" spc="-225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baseline="2136" sz="1950" spc="-270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baseline="1915" sz="2175" spc="-300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650" spc="-225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sz="1650">
              <a:latin typeface="Arial"/>
              <a:cs typeface="Arial"/>
            </a:endParaRPr>
          </a:p>
          <a:p>
            <a:pPr marL="351790">
              <a:lnSpc>
                <a:spcPct val="100000"/>
              </a:lnSpc>
              <a:spcBef>
                <a:spcPts val="300"/>
              </a:spcBef>
              <a:tabLst>
                <a:tab pos="963930" algn="l"/>
                <a:tab pos="1276985" algn="l"/>
                <a:tab pos="1572895" algn="l"/>
                <a:tab pos="1891664" algn="l"/>
                <a:tab pos="2193290" algn="l"/>
                <a:tab pos="2500630" algn="l"/>
                <a:tab pos="2806700" algn="l"/>
              </a:tabLst>
            </a:pPr>
            <a:r>
              <a:rPr dirty="0" baseline="1792" sz="2325" spc="-322">
                <a:solidFill>
                  <a:srgbClr val="A3B3B3"/>
                </a:solidFill>
                <a:latin typeface="Times New Roman"/>
                <a:cs typeface="Times New Roman"/>
              </a:rPr>
              <a:t>•	</a:t>
            </a:r>
            <a:r>
              <a:rPr dirty="0" sz="1750" spc="-240">
                <a:solidFill>
                  <a:srgbClr val="A3B3B3"/>
                </a:solidFill>
                <a:latin typeface="Times New Roman"/>
                <a:cs typeface="Times New Roman"/>
              </a:rPr>
              <a:t>•	</a:t>
            </a:r>
            <a:r>
              <a:rPr dirty="0" baseline="1792" sz="2325" spc="-322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sz="1750" spc="-240">
                <a:solidFill>
                  <a:srgbClr val="A3B3B3"/>
                </a:solidFill>
                <a:latin typeface="Times New Roman"/>
                <a:cs typeface="Times New Roman"/>
              </a:rPr>
              <a:t>•	</a:t>
            </a:r>
            <a:r>
              <a:rPr dirty="0" baseline="3968" sz="2100" spc="-292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baseline="3831" sz="2175" spc="-300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baseline="3831" sz="2175" spc="-300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baseline="1792" sz="2325" spc="-322">
                <a:solidFill>
                  <a:srgbClr val="A3B3B3"/>
                </a:solidFill>
                <a:latin typeface="Arial"/>
                <a:cs typeface="Arial"/>
              </a:rPr>
              <a:t>•</a:t>
            </a:r>
            <a:endParaRPr baseline="1792" sz="2325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84"/>
              </a:spcBef>
              <a:tabLst>
                <a:tab pos="353060" algn="l"/>
                <a:tab pos="965200" algn="l"/>
                <a:tab pos="1278255" algn="l"/>
                <a:tab pos="2193290" algn="l"/>
                <a:tab pos="2501265" algn="l"/>
              </a:tabLst>
            </a:pPr>
            <a:r>
              <a:rPr dirty="0" sz="1450" spc="-325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baseline="2057" sz="2025" spc="-457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sz="1550" spc="-350">
                <a:solidFill>
                  <a:srgbClr val="A3B3B3"/>
                </a:solidFill>
                <a:latin typeface="Times New Roman"/>
                <a:cs typeface="Times New Roman"/>
              </a:rPr>
              <a:t>•	</a:t>
            </a:r>
            <a:r>
              <a:rPr dirty="0" sz="1400" spc="-315">
                <a:solidFill>
                  <a:srgbClr val="BFCAC8"/>
                </a:solidFill>
                <a:latin typeface="Arial"/>
                <a:cs typeface="Arial"/>
              </a:rPr>
              <a:t>•	</a:t>
            </a:r>
            <a:r>
              <a:rPr dirty="0" baseline="1915" sz="2175" spc="-487">
                <a:solidFill>
                  <a:srgbClr val="A3B3B3"/>
                </a:solidFill>
                <a:latin typeface="Arial"/>
                <a:cs typeface="Arial"/>
              </a:rPr>
              <a:t>•	</a:t>
            </a:r>
            <a:r>
              <a:rPr dirty="0" baseline="2136" sz="1950" spc="-442">
                <a:solidFill>
                  <a:srgbClr val="BFCAC8"/>
                </a:solidFill>
                <a:latin typeface="Arial"/>
                <a:cs typeface="Arial"/>
              </a:rPr>
              <a:t>•</a:t>
            </a:r>
            <a:endParaRPr baseline="2136" sz="195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8844863" y="4678727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51925">
            <a:solidFill>
              <a:srgbClr val="2A444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/>
          <p:nvPr/>
        </p:nvSpPr>
        <p:spPr>
          <a:xfrm>
            <a:off x="8806197" y="4675854"/>
            <a:ext cx="110489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350">
                <a:solidFill>
                  <a:srgbClr val="A3B3B3"/>
                </a:solidFill>
                <a:latin typeface="Arial"/>
                <a:cs typeface="Arial"/>
              </a:rPr>
              <a:t>.</a:t>
            </a:r>
            <a:r>
              <a:rPr dirty="0" sz="1950" spc="-415">
                <a:solidFill>
                  <a:srgbClr val="A3B3B3"/>
                </a:solidFill>
                <a:latin typeface="Arial"/>
                <a:cs typeface="Arial"/>
              </a:rPr>
              <a:t> </a:t>
            </a:r>
            <a:r>
              <a:rPr dirty="0" sz="1950" spc="-260">
                <a:solidFill>
                  <a:srgbClr val="607977"/>
                </a:solidFill>
                <a:latin typeface="Arial"/>
                <a:cs typeface="Arial"/>
              </a:rPr>
              <a:t>,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5958" y="0"/>
            <a:ext cx="1930678" cy="19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63721" y="2955591"/>
            <a:ext cx="755277" cy="1399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18998" y="4360089"/>
            <a:ext cx="1288691" cy="67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59490" y="0"/>
            <a:ext cx="3818910" cy="5036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63722" y="1971971"/>
            <a:ext cx="0" cy="983615"/>
          </a:xfrm>
          <a:custGeom>
            <a:avLst/>
            <a:gdLst/>
            <a:ahLst/>
            <a:cxnLst/>
            <a:rect l="l" t="t" r="r" b="b"/>
            <a:pathLst>
              <a:path w="0" h="983614">
                <a:moveTo>
                  <a:pt x="0" y="983621"/>
                </a:moveTo>
                <a:lnTo>
                  <a:pt x="0" y="0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436598" y="1342931"/>
            <a:ext cx="4148454" cy="245999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just" marL="12700" marR="5080" indent="1270">
              <a:lnSpc>
                <a:spcPct val="95000"/>
              </a:lnSpc>
              <a:spcBef>
                <a:spcPts val="175"/>
              </a:spcBef>
            </a:pPr>
            <a:r>
              <a:rPr dirty="0" sz="1200" spc="35">
                <a:solidFill>
                  <a:srgbClr val="0C4B7B"/>
                </a:solidFill>
                <a:latin typeface="Arial"/>
                <a:cs typeface="Arial"/>
              </a:rPr>
              <a:t>TCP/IP</a:t>
            </a:r>
            <a:r>
              <a:rPr dirty="0" sz="1200" spc="-7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0C4B7B"/>
                </a:solidFill>
                <a:latin typeface="Arial"/>
                <a:cs typeface="Arial"/>
              </a:rPr>
              <a:t>proporciona</a:t>
            </a:r>
            <a:r>
              <a:rPr dirty="0" sz="1200" spc="10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0C4B7B"/>
                </a:solidFill>
                <a:latin typeface="Arial"/>
                <a:cs typeface="Arial"/>
              </a:rPr>
              <a:t>recursos</a:t>
            </a:r>
            <a:r>
              <a:rPr dirty="0" sz="1200" spc="-2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0C4B7B"/>
                </a:solidFill>
                <a:latin typeface="Arial"/>
                <a:cs typeface="Arial"/>
              </a:rPr>
              <a:t>que</a:t>
            </a:r>
            <a:r>
              <a:rPr dirty="0" sz="120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0C4B7B"/>
                </a:solidFill>
                <a:latin typeface="Arial"/>
                <a:cs typeface="Arial"/>
              </a:rPr>
              <a:t>convierten</a:t>
            </a:r>
            <a:r>
              <a:rPr dirty="0" sz="1200" spc="-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0C4B7B"/>
                </a:solidFill>
                <a:latin typeface="Arial"/>
                <a:cs typeface="Arial"/>
              </a:rPr>
              <a:t>el</a:t>
            </a:r>
            <a:r>
              <a:rPr dirty="0" sz="1200" spc="-7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70">
                <a:solidFill>
                  <a:srgbClr val="0C4B7B"/>
                </a:solidFill>
                <a:latin typeface="Arial"/>
                <a:cs typeface="Arial"/>
              </a:rPr>
              <a:t>sistema  </a:t>
            </a:r>
            <a:r>
              <a:rPr dirty="0" sz="1200" spc="75">
                <a:solidFill>
                  <a:srgbClr val="0C4B7B"/>
                </a:solidFill>
                <a:latin typeface="Arial"/>
                <a:cs typeface="Arial"/>
              </a:rPr>
              <a:t>en un </a:t>
            </a:r>
            <a:r>
              <a:rPr dirty="0" sz="1200" spc="65">
                <a:solidFill>
                  <a:srgbClr val="0C4B7B"/>
                </a:solidFill>
                <a:latin typeface="Arial"/>
                <a:cs typeface="Arial"/>
              </a:rPr>
              <a:t>sistema principal </a:t>
            </a:r>
            <a:r>
              <a:rPr dirty="0" sz="1200" spc="90">
                <a:solidFill>
                  <a:srgbClr val="0C4B7B"/>
                </a:solidFill>
                <a:latin typeface="Arial"/>
                <a:cs typeface="Arial"/>
              </a:rPr>
              <a:t>de </a:t>
            </a:r>
            <a:r>
              <a:rPr dirty="0" sz="1200" spc="50">
                <a:solidFill>
                  <a:srgbClr val="0C4B7B"/>
                </a:solidFill>
                <a:latin typeface="Arial"/>
                <a:cs typeface="Arial"/>
              </a:rPr>
              <a:t>Internet, </a:t>
            </a:r>
            <a:r>
              <a:rPr dirty="0" sz="1200" spc="70">
                <a:solidFill>
                  <a:srgbClr val="0C4B7B"/>
                </a:solidFill>
                <a:latin typeface="Arial"/>
                <a:cs typeface="Arial"/>
              </a:rPr>
              <a:t>que se </a:t>
            </a:r>
            <a:r>
              <a:rPr dirty="0" sz="1200" spc="95">
                <a:solidFill>
                  <a:srgbClr val="0C4B7B"/>
                </a:solidFill>
                <a:latin typeface="Arial"/>
                <a:cs typeface="Arial"/>
              </a:rPr>
              <a:t>puede  </a:t>
            </a:r>
            <a:r>
              <a:rPr dirty="0" sz="1200" spc="80">
                <a:solidFill>
                  <a:srgbClr val="0C4B7B"/>
                </a:solidFill>
                <a:latin typeface="Arial"/>
                <a:cs typeface="Arial"/>
              </a:rPr>
              <a:t>conectar </a:t>
            </a:r>
            <a:r>
              <a:rPr dirty="0" sz="1200" spc="90">
                <a:solidFill>
                  <a:srgbClr val="0C4B7B"/>
                </a:solidFill>
                <a:latin typeface="Arial"/>
                <a:cs typeface="Arial"/>
              </a:rPr>
              <a:t>a una </a:t>
            </a:r>
            <a:r>
              <a:rPr dirty="0" sz="1200" spc="80">
                <a:solidFill>
                  <a:srgbClr val="0C4B7B"/>
                </a:solidFill>
                <a:latin typeface="Arial"/>
                <a:cs typeface="Arial"/>
              </a:rPr>
              <a:t>red </a:t>
            </a:r>
            <a:r>
              <a:rPr dirty="0" sz="1200" spc="85">
                <a:solidFill>
                  <a:srgbClr val="0C4B7B"/>
                </a:solidFill>
                <a:latin typeface="Arial"/>
                <a:cs typeface="Arial"/>
              </a:rPr>
              <a:t>y </a:t>
            </a:r>
            <a:r>
              <a:rPr dirty="0" sz="1200" spc="80">
                <a:solidFill>
                  <a:srgbClr val="0C4B7B"/>
                </a:solidFill>
                <a:latin typeface="Arial"/>
                <a:cs typeface="Arial"/>
              </a:rPr>
              <a:t>comunicar con </a:t>
            </a:r>
            <a:r>
              <a:rPr dirty="0" sz="1200" spc="65">
                <a:solidFill>
                  <a:srgbClr val="0C4B7B"/>
                </a:solidFill>
                <a:latin typeface="Arial"/>
                <a:cs typeface="Arial"/>
              </a:rPr>
              <a:t>otros sistemas  </a:t>
            </a:r>
            <a:r>
              <a:rPr dirty="0" sz="1200" spc="60">
                <a:solidFill>
                  <a:srgbClr val="0C4B7B"/>
                </a:solidFill>
                <a:latin typeface="Arial"/>
                <a:cs typeface="Arial"/>
              </a:rPr>
              <a:t>principales </a:t>
            </a:r>
            <a:r>
              <a:rPr dirty="0" sz="1200" spc="85">
                <a:solidFill>
                  <a:srgbClr val="0C4B7B"/>
                </a:solidFill>
                <a:latin typeface="Arial"/>
                <a:cs typeface="Arial"/>
              </a:rPr>
              <a:t>de </a:t>
            </a:r>
            <a:r>
              <a:rPr dirty="0" sz="1200" spc="45">
                <a:solidFill>
                  <a:srgbClr val="0C4B7B"/>
                </a:solidFill>
                <a:latin typeface="Arial"/>
                <a:cs typeface="Arial"/>
              </a:rPr>
              <a:t>Internet. </a:t>
            </a:r>
            <a:r>
              <a:rPr dirty="0" sz="1200" spc="35">
                <a:solidFill>
                  <a:srgbClr val="0C4B7B"/>
                </a:solidFill>
                <a:latin typeface="Arial"/>
                <a:cs typeface="Arial"/>
              </a:rPr>
              <a:t>TCP/IP </a:t>
            </a:r>
            <a:r>
              <a:rPr dirty="0" sz="1200" spc="60">
                <a:solidFill>
                  <a:srgbClr val="0C4B7B"/>
                </a:solidFill>
                <a:latin typeface="Arial"/>
                <a:cs typeface="Arial"/>
              </a:rPr>
              <a:t>incluye instrucciones </a:t>
            </a:r>
            <a:r>
              <a:rPr dirty="0" sz="1200" spc="70">
                <a:solidFill>
                  <a:srgbClr val="0C4B7B"/>
                </a:solidFill>
                <a:latin typeface="Arial"/>
                <a:cs typeface="Arial"/>
              </a:rPr>
              <a:t>y  recursos </a:t>
            </a:r>
            <a:r>
              <a:rPr dirty="0" sz="1200" spc="75">
                <a:solidFill>
                  <a:srgbClr val="0C4B7B"/>
                </a:solidFill>
                <a:latin typeface="Arial"/>
                <a:cs typeface="Arial"/>
              </a:rPr>
              <a:t>que</a:t>
            </a:r>
            <a:r>
              <a:rPr dirty="0" sz="1200" spc="-20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0C4B7B"/>
                </a:solidFill>
                <a:latin typeface="Arial"/>
                <a:cs typeface="Arial"/>
              </a:rPr>
              <a:t>permiten: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al"/>
              <a:cs typeface="Arial"/>
            </a:endParaRPr>
          </a:p>
          <a:p>
            <a:pPr marL="264160" indent="-108585">
              <a:lnSpc>
                <a:spcPts val="1390"/>
              </a:lnSpc>
              <a:spcBef>
                <a:spcPts val="5"/>
              </a:spcBef>
              <a:buChar char="•"/>
              <a:tabLst>
                <a:tab pos="264795" algn="l"/>
              </a:tabLst>
            </a:pPr>
            <a:r>
              <a:rPr dirty="0" sz="1200" spc="30">
                <a:solidFill>
                  <a:srgbClr val="0C4B7B"/>
                </a:solidFill>
                <a:latin typeface="Arial"/>
                <a:cs typeface="Arial"/>
              </a:rPr>
              <a:t>Transferir </a:t>
            </a:r>
            <a:r>
              <a:rPr dirty="0" sz="1200" spc="60">
                <a:solidFill>
                  <a:srgbClr val="0C4B7B"/>
                </a:solidFill>
                <a:latin typeface="Arial"/>
                <a:cs typeface="Arial"/>
              </a:rPr>
              <a:t>archivos </a:t>
            </a:r>
            <a:r>
              <a:rPr dirty="0" sz="1200" spc="65">
                <a:solidFill>
                  <a:srgbClr val="0C4B7B"/>
                </a:solidFill>
                <a:latin typeface="Arial"/>
                <a:cs typeface="Arial"/>
              </a:rPr>
              <a:t>entre</a:t>
            </a:r>
            <a:r>
              <a:rPr dirty="0" sz="1200" spc="-21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0C4B7B"/>
                </a:solidFill>
                <a:latin typeface="Arial"/>
                <a:cs typeface="Arial"/>
              </a:rPr>
              <a:t>sistemas</a:t>
            </a:r>
            <a:endParaRPr sz="1200">
              <a:latin typeface="Arial"/>
              <a:cs typeface="Arial"/>
            </a:endParaRPr>
          </a:p>
          <a:p>
            <a:pPr marL="262890" indent="-107314">
              <a:lnSpc>
                <a:spcPts val="1360"/>
              </a:lnSpc>
              <a:buChar char="•"/>
              <a:tabLst>
                <a:tab pos="263525" algn="l"/>
              </a:tabLst>
            </a:pPr>
            <a:r>
              <a:rPr dirty="0" sz="1200" spc="50">
                <a:solidFill>
                  <a:srgbClr val="0C4B7B"/>
                </a:solidFill>
                <a:latin typeface="Arial"/>
                <a:cs typeface="Arial"/>
              </a:rPr>
              <a:t>Iniciar</a:t>
            </a:r>
            <a:r>
              <a:rPr dirty="0" sz="1200" spc="-6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0C4B7B"/>
                </a:solidFill>
                <a:latin typeface="Arial"/>
                <a:cs typeface="Arial"/>
              </a:rPr>
              <a:t>sesiones</a:t>
            </a:r>
            <a:r>
              <a:rPr dirty="0" sz="1200" spc="-5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0C4B7B"/>
                </a:solidFill>
                <a:latin typeface="Arial"/>
                <a:cs typeface="Arial"/>
              </a:rPr>
              <a:t>en</a:t>
            </a:r>
            <a:r>
              <a:rPr dirty="0" sz="1200" spc="-4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0C4B7B"/>
                </a:solidFill>
                <a:latin typeface="Arial"/>
                <a:cs typeface="Arial"/>
              </a:rPr>
              <a:t>sistemas</a:t>
            </a:r>
            <a:r>
              <a:rPr dirty="0" sz="1200" spc="-2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0C4B7B"/>
                </a:solidFill>
                <a:latin typeface="Arial"/>
                <a:cs typeface="Arial"/>
              </a:rPr>
              <a:t>remotos</a:t>
            </a:r>
            <a:endParaRPr sz="1200">
              <a:latin typeface="Arial"/>
              <a:cs typeface="Arial"/>
            </a:endParaRPr>
          </a:p>
          <a:p>
            <a:pPr marL="265430" indent="-109855">
              <a:lnSpc>
                <a:spcPts val="1360"/>
              </a:lnSpc>
              <a:buChar char="•"/>
              <a:tabLst>
                <a:tab pos="266065" algn="l"/>
              </a:tabLst>
            </a:pPr>
            <a:r>
              <a:rPr dirty="0" sz="1200" spc="55">
                <a:solidFill>
                  <a:srgbClr val="0C4B7B"/>
                </a:solidFill>
                <a:latin typeface="Arial"/>
                <a:cs typeface="Arial"/>
              </a:rPr>
              <a:t>Ejecutar</a:t>
            </a:r>
            <a:r>
              <a:rPr dirty="0" sz="1200" spc="-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0C4B7B"/>
                </a:solidFill>
                <a:latin typeface="Arial"/>
                <a:cs typeface="Arial"/>
              </a:rPr>
              <a:t>instrucciones</a:t>
            </a:r>
            <a:r>
              <a:rPr dirty="0" sz="1200" spc="-2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0C4B7B"/>
                </a:solidFill>
                <a:latin typeface="Arial"/>
                <a:cs typeface="Arial"/>
              </a:rPr>
              <a:t>en</a:t>
            </a:r>
            <a:r>
              <a:rPr dirty="0" sz="1200" spc="-4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0C4B7B"/>
                </a:solidFill>
                <a:latin typeface="Arial"/>
                <a:cs typeface="Arial"/>
              </a:rPr>
              <a:t>sistemas</a:t>
            </a:r>
            <a:r>
              <a:rPr dirty="0" sz="1200" spc="-7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0C4B7B"/>
                </a:solidFill>
                <a:latin typeface="Arial"/>
                <a:cs typeface="Arial"/>
              </a:rPr>
              <a:t>remotos</a:t>
            </a:r>
            <a:endParaRPr sz="1200">
              <a:latin typeface="Arial"/>
              <a:cs typeface="Arial"/>
            </a:endParaRPr>
          </a:p>
          <a:p>
            <a:pPr marL="262890" indent="-107314">
              <a:lnSpc>
                <a:spcPts val="1360"/>
              </a:lnSpc>
              <a:buChar char="•"/>
              <a:tabLst>
                <a:tab pos="263525" algn="l"/>
              </a:tabLst>
            </a:pPr>
            <a:r>
              <a:rPr dirty="0" sz="1200" spc="60">
                <a:solidFill>
                  <a:srgbClr val="0C4B7B"/>
                </a:solidFill>
                <a:latin typeface="Arial"/>
                <a:cs typeface="Arial"/>
              </a:rPr>
              <a:t>Imprimir</a:t>
            </a:r>
            <a:r>
              <a:rPr dirty="0" sz="1200" spc="-3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60">
                <a:solidFill>
                  <a:srgbClr val="0C4B7B"/>
                </a:solidFill>
                <a:latin typeface="Arial"/>
                <a:cs typeface="Arial"/>
              </a:rPr>
              <a:t>archivos</a:t>
            </a:r>
            <a:r>
              <a:rPr dirty="0" sz="1200" spc="-10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0C4B7B"/>
                </a:solidFill>
                <a:latin typeface="Arial"/>
                <a:cs typeface="Arial"/>
              </a:rPr>
              <a:t>en</a:t>
            </a:r>
            <a:r>
              <a:rPr dirty="0" sz="1200" spc="-4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65">
                <a:solidFill>
                  <a:srgbClr val="0C4B7B"/>
                </a:solidFill>
                <a:latin typeface="Arial"/>
                <a:cs typeface="Arial"/>
              </a:rPr>
              <a:t>sistemas</a:t>
            </a:r>
            <a:r>
              <a:rPr dirty="0" sz="1200" spc="-2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0C4B7B"/>
                </a:solidFill>
                <a:latin typeface="Arial"/>
                <a:cs typeface="Arial"/>
              </a:rPr>
              <a:t>remotos</a:t>
            </a:r>
            <a:endParaRPr sz="1200">
              <a:latin typeface="Arial"/>
              <a:cs typeface="Arial"/>
            </a:endParaRPr>
          </a:p>
          <a:p>
            <a:pPr marL="265430" indent="-109855">
              <a:lnSpc>
                <a:spcPts val="1395"/>
              </a:lnSpc>
              <a:buChar char="•"/>
              <a:tabLst>
                <a:tab pos="266065" algn="l"/>
              </a:tabLst>
            </a:pPr>
            <a:r>
              <a:rPr dirty="0" sz="1200" spc="35">
                <a:solidFill>
                  <a:srgbClr val="0C4B7B"/>
                </a:solidFill>
                <a:latin typeface="Arial"/>
                <a:cs typeface="Arial"/>
              </a:rPr>
              <a:t>Enviar</a:t>
            </a:r>
            <a:r>
              <a:rPr dirty="0" sz="1200" spc="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0C4B7B"/>
                </a:solidFill>
                <a:latin typeface="Arial"/>
                <a:cs typeface="Arial"/>
              </a:rPr>
              <a:t>correo</a:t>
            </a:r>
            <a:r>
              <a:rPr dirty="0" sz="1200" spc="-9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0C4B7B"/>
                </a:solidFill>
                <a:latin typeface="Arial"/>
                <a:cs typeface="Arial"/>
              </a:rPr>
              <a:t>electrónico</a:t>
            </a:r>
            <a:r>
              <a:rPr dirty="0" sz="1200" spc="-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80">
                <a:solidFill>
                  <a:srgbClr val="0C4B7B"/>
                </a:solidFill>
                <a:latin typeface="Arial"/>
                <a:cs typeface="Arial"/>
              </a:rPr>
              <a:t>a</a:t>
            </a:r>
            <a:r>
              <a:rPr dirty="0" sz="1200" spc="-1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0C4B7B"/>
                </a:solidFill>
                <a:latin typeface="Arial"/>
                <a:cs typeface="Arial"/>
              </a:rPr>
              <a:t>usuarios</a:t>
            </a:r>
            <a:r>
              <a:rPr dirty="0" sz="1200" spc="-15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0C4B7B"/>
                </a:solidFill>
                <a:latin typeface="Arial"/>
                <a:cs typeface="Arial"/>
              </a:rPr>
              <a:t>remotos</a:t>
            </a:r>
            <a:endParaRPr sz="1200">
              <a:latin typeface="Arial"/>
              <a:cs typeface="Arial"/>
            </a:endParaRPr>
          </a:p>
          <a:p>
            <a:pPr marL="267335" marR="6985" indent="-111760">
              <a:lnSpc>
                <a:spcPts val="1340"/>
              </a:lnSpc>
              <a:spcBef>
                <a:spcPts val="115"/>
              </a:spcBef>
              <a:buChar char="•"/>
              <a:tabLst>
                <a:tab pos="265430" algn="l"/>
                <a:tab pos="1188085" algn="l"/>
                <a:tab pos="1527175" algn="l"/>
                <a:tab pos="2122170" algn="l"/>
                <a:tab pos="3060700" algn="l"/>
                <a:tab pos="3486785" algn="l"/>
              </a:tabLst>
            </a:pPr>
            <a:r>
              <a:rPr dirty="0" sz="1200" spc="50">
                <a:solidFill>
                  <a:srgbClr val="0C4B7B"/>
                </a:solidFill>
                <a:latin typeface="Arial"/>
                <a:cs typeface="Arial"/>
              </a:rPr>
              <a:t>Conversa</a:t>
            </a:r>
            <a:r>
              <a:rPr dirty="0" sz="1200" spc="35">
                <a:solidFill>
                  <a:srgbClr val="0C4B7B"/>
                </a:solidFill>
                <a:latin typeface="Arial"/>
                <a:cs typeface="Arial"/>
              </a:rPr>
              <a:t>r</a:t>
            </a:r>
            <a:r>
              <a:rPr dirty="0" sz="1200">
                <a:solidFill>
                  <a:srgbClr val="0C4B7B"/>
                </a:solidFill>
                <a:latin typeface="Arial"/>
                <a:cs typeface="Arial"/>
              </a:rPr>
              <a:t>	</a:t>
            </a:r>
            <a:r>
              <a:rPr dirty="0" sz="1200" spc="55">
                <a:solidFill>
                  <a:srgbClr val="0C4B7B"/>
                </a:solidFill>
                <a:latin typeface="Arial"/>
                <a:cs typeface="Arial"/>
              </a:rPr>
              <a:t>d</a:t>
            </a:r>
            <a:r>
              <a:rPr dirty="0" sz="1200" spc="60">
                <a:solidFill>
                  <a:srgbClr val="0C4B7B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0C4B7B"/>
                </a:solidFill>
                <a:latin typeface="Arial"/>
                <a:cs typeface="Arial"/>
              </a:rPr>
              <a:t>	</a:t>
            </a:r>
            <a:r>
              <a:rPr dirty="0" sz="1200" spc="85">
                <a:solidFill>
                  <a:srgbClr val="0C4B7B"/>
                </a:solidFill>
                <a:latin typeface="Arial"/>
                <a:cs typeface="Arial"/>
              </a:rPr>
              <a:t>form</a:t>
            </a:r>
            <a:r>
              <a:rPr dirty="0" sz="1200" spc="100">
                <a:solidFill>
                  <a:srgbClr val="0C4B7B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0C4B7B"/>
                </a:solidFill>
                <a:latin typeface="Arial"/>
                <a:cs typeface="Arial"/>
              </a:rPr>
              <a:t>	</a:t>
            </a:r>
            <a:r>
              <a:rPr dirty="0" sz="1200" spc="55">
                <a:solidFill>
                  <a:srgbClr val="0C4B7B"/>
                </a:solidFill>
                <a:latin typeface="Arial"/>
                <a:cs typeface="Arial"/>
              </a:rPr>
              <a:t>interactiv</a:t>
            </a:r>
            <a:r>
              <a:rPr dirty="0" sz="1200" spc="85">
                <a:solidFill>
                  <a:srgbClr val="0C4B7B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0C4B7B"/>
                </a:solidFill>
                <a:latin typeface="Arial"/>
                <a:cs typeface="Arial"/>
              </a:rPr>
              <a:t>	</a:t>
            </a:r>
            <a:r>
              <a:rPr dirty="0" sz="1200" spc="80">
                <a:solidFill>
                  <a:srgbClr val="0C4B7B"/>
                </a:solidFill>
                <a:latin typeface="Arial"/>
                <a:cs typeface="Arial"/>
              </a:rPr>
              <a:t>con</a:t>
            </a:r>
            <a:r>
              <a:rPr dirty="0" sz="1200">
                <a:solidFill>
                  <a:srgbClr val="0C4B7B"/>
                </a:solidFill>
                <a:latin typeface="Arial"/>
                <a:cs typeface="Arial"/>
              </a:rPr>
              <a:t>	</a:t>
            </a:r>
            <a:r>
              <a:rPr dirty="0" sz="1200" spc="55">
                <a:solidFill>
                  <a:srgbClr val="0C4B7B"/>
                </a:solidFill>
                <a:latin typeface="Arial"/>
                <a:cs typeface="Arial"/>
              </a:rPr>
              <a:t>usuarios  </a:t>
            </a:r>
            <a:r>
              <a:rPr dirty="0" sz="1200" spc="80">
                <a:solidFill>
                  <a:srgbClr val="0C4B7B"/>
                </a:solidFill>
                <a:latin typeface="Arial"/>
                <a:cs typeface="Arial"/>
              </a:rPr>
              <a:t>remotos</a:t>
            </a:r>
            <a:endParaRPr sz="1200">
              <a:latin typeface="Arial"/>
              <a:cs typeface="Arial"/>
            </a:endParaRPr>
          </a:p>
          <a:p>
            <a:pPr marL="264795" indent="-109220">
              <a:lnSpc>
                <a:spcPts val="1315"/>
              </a:lnSpc>
              <a:buChar char="•"/>
              <a:tabLst>
                <a:tab pos="265430" algn="l"/>
              </a:tabLst>
            </a:pPr>
            <a:r>
              <a:rPr dirty="0" sz="1200" spc="50">
                <a:solidFill>
                  <a:srgbClr val="0C4B7B"/>
                </a:solidFill>
                <a:latin typeface="Arial"/>
                <a:cs typeface="Arial"/>
              </a:rPr>
              <a:t>Gestionar </a:t>
            </a:r>
            <a:r>
              <a:rPr dirty="0" sz="1200" spc="60">
                <a:solidFill>
                  <a:srgbClr val="0C4B7B"/>
                </a:solidFill>
                <a:latin typeface="Arial"/>
                <a:cs typeface="Arial"/>
              </a:rPr>
              <a:t>una</a:t>
            </a:r>
            <a:r>
              <a:rPr dirty="0" sz="1200" spc="-10">
                <a:solidFill>
                  <a:srgbClr val="0C4B7B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0C4B7B"/>
                </a:solidFill>
                <a:latin typeface="Arial"/>
                <a:cs typeface="Arial"/>
              </a:rPr>
              <a:t>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68577" y="723505"/>
            <a:ext cx="3255010" cy="3848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20">
                <a:solidFill>
                  <a:srgbClr val="0C4B7B"/>
                </a:solidFill>
              </a:rPr>
              <a:t>Funciones</a:t>
            </a:r>
            <a:r>
              <a:rPr dirty="0" sz="2350" spc="-45">
                <a:solidFill>
                  <a:srgbClr val="0C4B7B"/>
                </a:solidFill>
              </a:rPr>
              <a:t> </a:t>
            </a:r>
            <a:r>
              <a:rPr dirty="0" sz="2350" spc="30">
                <a:solidFill>
                  <a:srgbClr val="0C4B7B"/>
                </a:solidFill>
              </a:rPr>
              <a:t>principales</a:t>
            </a:r>
            <a:endParaRPr sz="23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3849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802073"/>
            <a:ext cx="8978400" cy="123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88186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4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581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6633" y="4106082"/>
            <a:ext cx="949960" cy="3803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 marR="5080" indent="11430">
              <a:lnSpc>
                <a:spcPct val="78800"/>
              </a:lnSpc>
              <a:spcBef>
                <a:spcPts val="434"/>
              </a:spcBef>
            </a:pPr>
            <a:r>
              <a:rPr dirty="0" sz="1300" spc="105">
                <a:solidFill>
                  <a:srgbClr val="084677"/>
                </a:solidFill>
                <a:latin typeface="Arial"/>
                <a:cs typeface="Arial"/>
              </a:rPr>
              <a:t>Funciones  </a:t>
            </a:r>
            <a:r>
              <a:rPr dirty="0" sz="1300" spc="90">
                <a:solidFill>
                  <a:srgbClr val="084677"/>
                </a:solidFill>
                <a:latin typeface="Arial"/>
                <a:cs typeface="Arial"/>
              </a:rPr>
              <a:t>principales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062" y="4118824"/>
            <a:ext cx="848360" cy="367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540">
              <a:lnSpc>
                <a:spcPts val="1285"/>
              </a:lnSpc>
              <a:spcBef>
                <a:spcPts val="100"/>
              </a:spcBef>
            </a:pPr>
            <a:r>
              <a:rPr dirty="0" sz="1200" spc="140">
                <a:solidFill>
                  <a:srgbClr val="084677"/>
                </a:solidFill>
                <a:latin typeface="Arial"/>
                <a:cs typeface="Arial"/>
              </a:rPr>
              <a:t>PDU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05"/>
              </a:lnSpc>
            </a:pPr>
            <a:r>
              <a:rPr dirty="0" sz="1300" spc="114">
                <a:solidFill>
                  <a:srgbClr val="084677"/>
                </a:solidFill>
                <a:latin typeface="Arial"/>
                <a:cs typeface="Arial"/>
              </a:rPr>
              <a:t>Paquetes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56635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29055" y="0"/>
            <a:ext cx="4149345" cy="5036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283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28187" y="502687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11897" y="956866"/>
            <a:ext cx="2185035" cy="3771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30">
                <a:solidFill>
                  <a:srgbClr val="0F4D7C"/>
                </a:solidFill>
              </a:rPr>
              <a:t>Protocolo</a:t>
            </a:r>
            <a:r>
              <a:rPr dirty="0" spc="50">
                <a:solidFill>
                  <a:srgbClr val="0F4D7C"/>
                </a:solidFill>
              </a:rPr>
              <a:t> </a:t>
            </a:r>
            <a:r>
              <a:rPr dirty="0" spc="110">
                <a:solidFill>
                  <a:srgbClr val="0F4D7C"/>
                </a:solidFill>
              </a:rPr>
              <a:t>ARP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41362" y="1563746"/>
            <a:ext cx="3742690" cy="2066289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just" marL="14604" marR="13335">
              <a:lnSpc>
                <a:spcPct val="91700"/>
              </a:lnSpc>
              <a:spcBef>
                <a:spcPts val="210"/>
              </a:spcBef>
            </a:pPr>
            <a:r>
              <a:rPr dirty="0" sz="1100" spc="30">
                <a:solidFill>
                  <a:srgbClr val="0F4D7C"/>
                </a:solidFill>
                <a:latin typeface="Arial"/>
                <a:cs typeface="Arial"/>
              </a:rPr>
              <a:t>El 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primer </a:t>
            </a:r>
            <a:r>
              <a:rPr dirty="0" sz="1100" spc="55">
                <a:solidFill>
                  <a:srgbClr val="0F4D7C"/>
                </a:solidFill>
                <a:latin typeface="Arial"/>
                <a:cs typeface="Arial"/>
              </a:rPr>
              <a:t>protocolo </a:t>
            </a:r>
            <a:r>
              <a:rPr dirty="0" sz="1100" spc="70">
                <a:solidFill>
                  <a:srgbClr val="0F4D7C"/>
                </a:solidFill>
                <a:latin typeface="Arial"/>
                <a:cs typeface="Arial"/>
              </a:rPr>
              <a:t>a </a:t>
            </a:r>
            <a:r>
              <a:rPr dirty="0" sz="1100" spc="35">
                <a:solidFill>
                  <a:srgbClr val="0F4D7C"/>
                </a:solidFill>
                <a:latin typeface="Arial"/>
                <a:cs typeface="Arial"/>
              </a:rPr>
              <a:t>nivel 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de </a:t>
            </a:r>
            <a:r>
              <a:rPr dirty="0" sz="1100" spc="45">
                <a:solidFill>
                  <a:srgbClr val="0F4D7C"/>
                </a:solidFill>
                <a:latin typeface="Arial"/>
                <a:cs typeface="Arial"/>
              </a:rPr>
              <a:t>red 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es </a:t>
            </a:r>
            <a:r>
              <a:rPr dirty="0" sz="1100" spc="35">
                <a:solidFill>
                  <a:srgbClr val="0F4D7C"/>
                </a:solidFill>
                <a:latin typeface="Arial"/>
                <a:cs typeface="Arial"/>
              </a:rPr>
              <a:t>el ARP (Address  </a:t>
            </a:r>
            <a:r>
              <a:rPr dirty="0" sz="1100" spc="30">
                <a:solidFill>
                  <a:srgbClr val="0F4D7C"/>
                </a:solidFill>
                <a:latin typeface="Arial"/>
                <a:cs typeface="Arial"/>
              </a:rPr>
              <a:t>Resolution</a:t>
            </a:r>
            <a:r>
              <a:rPr dirty="0" sz="1100" spc="365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40">
                <a:solidFill>
                  <a:srgbClr val="0F4D7C"/>
                </a:solidFill>
                <a:latin typeface="Arial"/>
                <a:cs typeface="Arial"/>
              </a:rPr>
              <a:t>Protocol </a:t>
            </a:r>
            <a:r>
              <a:rPr dirty="0" sz="1100" spc="30">
                <a:solidFill>
                  <a:srgbClr val="0F4D7C"/>
                </a:solidFill>
                <a:latin typeface="Arial"/>
                <a:cs typeface="Arial"/>
              </a:rPr>
              <a:t>-  </a:t>
            </a:r>
            <a:r>
              <a:rPr dirty="0" sz="1100" spc="45">
                <a:solidFill>
                  <a:srgbClr val="0F4D7C"/>
                </a:solidFill>
                <a:latin typeface="Arial"/>
                <a:cs typeface="Arial"/>
              </a:rPr>
              <a:t>Protocolo </a:t>
            </a:r>
            <a:r>
              <a:rPr dirty="0" sz="1100" spc="55">
                <a:solidFill>
                  <a:srgbClr val="0F4D7C"/>
                </a:solidFill>
                <a:latin typeface="Arial"/>
                <a:cs typeface="Arial"/>
              </a:rPr>
              <a:t>de </a:t>
            </a:r>
            <a:r>
              <a:rPr dirty="0" sz="1100" spc="45">
                <a:solidFill>
                  <a:srgbClr val="0F4D7C"/>
                </a:solidFill>
                <a:latin typeface="Arial"/>
                <a:cs typeface="Arial"/>
              </a:rPr>
              <a:t>resolución 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de  </a:t>
            </a:r>
            <a:r>
              <a:rPr dirty="0" sz="1100" spc="25">
                <a:solidFill>
                  <a:srgbClr val="0F4D7C"/>
                </a:solidFill>
                <a:latin typeface="Arial"/>
                <a:cs typeface="Arial"/>
              </a:rPr>
              <a:t>direcciones).</a:t>
            </a:r>
            <a:endParaRPr sz="1100">
              <a:latin typeface="Arial"/>
              <a:cs typeface="Arial"/>
            </a:endParaRPr>
          </a:p>
          <a:p>
            <a:pPr algn="just" marL="12700" marR="15875" indent="3175">
              <a:lnSpc>
                <a:spcPct val="91700"/>
              </a:lnSpc>
              <a:spcBef>
                <a:spcPts val="55"/>
              </a:spcBef>
            </a:pPr>
            <a:r>
              <a:rPr dirty="0" sz="1100" spc="35">
                <a:solidFill>
                  <a:srgbClr val="0F4D7C"/>
                </a:solidFill>
                <a:latin typeface="Arial"/>
                <a:cs typeface="Arial"/>
              </a:rPr>
              <a:t>ARP </a:t>
            </a:r>
            <a:r>
              <a:rPr dirty="0" sz="1100" spc="55">
                <a:solidFill>
                  <a:srgbClr val="0F4D7C"/>
                </a:solidFill>
                <a:latin typeface="Arial"/>
                <a:cs typeface="Arial"/>
              </a:rPr>
              <a:t>convierte dinámicamente</a:t>
            </a:r>
            <a:r>
              <a:rPr dirty="0" sz="1100" spc="415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45">
                <a:solidFill>
                  <a:srgbClr val="0F4D7C"/>
                </a:solidFill>
                <a:latin typeface="Arial"/>
                <a:cs typeface="Arial"/>
              </a:rPr>
              <a:t>las direcciones </a:t>
            </a:r>
            <a:r>
              <a:rPr dirty="0" sz="1100" spc="55">
                <a:solidFill>
                  <a:srgbClr val="0F4D7C"/>
                </a:solidFill>
                <a:latin typeface="Arial"/>
                <a:cs typeface="Arial"/>
              </a:rPr>
              <a:t>de  </a:t>
            </a:r>
            <a:r>
              <a:rPr dirty="0" sz="1100" spc="45">
                <a:solidFill>
                  <a:srgbClr val="0F4D7C"/>
                </a:solidFill>
                <a:latin typeface="Arial"/>
                <a:cs typeface="Arial"/>
              </a:rPr>
              <a:t>Internet </a:t>
            </a:r>
            <a:r>
              <a:rPr dirty="0" sz="1100" spc="65">
                <a:solidFill>
                  <a:srgbClr val="0F4D7C"/>
                </a:solidFill>
                <a:latin typeface="Arial"/>
                <a:cs typeface="Arial"/>
              </a:rPr>
              <a:t>en </a:t>
            </a:r>
            <a:r>
              <a:rPr dirty="0" sz="1100" spc="45">
                <a:solidFill>
                  <a:srgbClr val="0F4D7C"/>
                </a:solidFill>
                <a:latin typeface="Arial"/>
                <a:cs typeface="Arial"/>
              </a:rPr>
              <a:t>las </a:t>
            </a:r>
            <a:r>
              <a:rPr dirty="0" sz="1100" spc="40">
                <a:solidFill>
                  <a:srgbClr val="0F4D7C"/>
                </a:solidFill>
                <a:latin typeface="Arial"/>
                <a:cs typeface="Arial"/>
              </a:rPr>
              <a:t>direcciones 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de </a:t>
            </a:r>
            <a:r>
              <a:rPr dirty="0" sz="1100" spc="65">
                <a:solidFill>
                  <a:srgbClr val="0F4D7C"/>
                </a:solidFill>
                <a:latin typeface="Arial"/>
                <a:cs typeface="Arial"/>
              </a:rPr>
              <a:t>hardware </a:t>
            </a:r>
            <a:r>
              <a:rPr dirty="0" sz="1100" spc="30">
                <a:solidFill>
                  <a:srgbClr val="0F4D7C"/>
                </a:solidFill>
                <a:latin typeface="Arial"/>
                <a:cs typeface="Arial"/>
              </a:rPr>
              <a:t>exclusivas </a:t>
            </a:r>
            <a:r>
              <a:rPr dirty="0" sz="1100" spc="35">
                <a:solidFill>
                  <a:srgbClr val="0F4D7C"/>
                </a:solidFill>
                <a:latin typeface="Arial"/>
                <a:cs typeface="Arial"/>
              </a:rPr>
              <a:t>de  </a:t>
            </a:r>
            <a:r>
              <a:rPr dirty="0" sz="1100" spc="30">
                <a:solidFill>
                  <a:srgbClr val="0F4D7C"/>
                </a:solidFill>
                <a:latin typeface="Arial"/>
                <a:cs typeface="Arial"/>
              </a:rPr>
              <a:t>las</a:t>
            </a:r>
            <a:r>
              <a:rPr dirty="0" sz="1100" spc="-35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60">
                <a:solidFill>
                  <a:srgbClr val="0F4D7C"/>
                </a:solidFill>
                <a:latin typeface="Arial"/>
                <a:cs typeface="Arial"/>
              </a:rPr>
              <a:t>redes</a:t>
            </a:r>
            <a:r>
              <a:rPr dirty="0" sz="1100" spc="-100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65">
                <a:solidFill>
                  <a:srgbClr val="0F4D7C"/>
                </a:solidFill>
                <a:latin typeface="Arial"/>
                <a:cs typeface="Arial"/>
              </a:rPr>
              <a:t>de</a:t>
            </a:r>
            <a:r>
              <a:rPr dirty="0" sz="1100" spc="-75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70">
                <a:solidFill>
                  <a:srgbClr val="0F4D7C"/>
                </a:solidFill>
                <a:latin typeface="Arial"/>
                <a:cs typeface="Arial"/>
              </a:rPr>
              <a:t>área</a:t>
            </a:r>
            <a:r>
              <a:rPr dirty="0" sz="1100" spc="-65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local</a:t>
            </a:r>
            <a:r>
              <a:rPr dirty="0" sz="1100" spc="-130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0F4D7C"/>
                </a:solidFill>
                <a:latin typeface="Arial"/>
                <a:cs typeface="Arial"/>
              </a:rPr>
              <a:t>(MAC).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Arial"/>
              <a:cs typeface="Arial"/>
            </a:endParaRPr>
          </a:p>
          <a:p>
            <a:pPr algn="just" marL="14604">
              <a:lnSpc>
                <a:spcPct val="100000"/>
              </a:lnSpc>
            </a:pPr>
            <a:r>
              <a:rPr dirty="0" sz="1100" spc="60">
                <a:solidFill>
                  <a:srgbClr val="0F4D7C"/>
                </a:solidFill>
                <a:latin typeface="Arial"/>
                <a:cs typeface="Arial"/>
              </a:rPr>
              <a:t>Para</a:t>
            </a:r>
            <a:r>
              <a:rPr dirty="0" sz="1100" spc="-95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55">
                <a:solidFill>
                  <a:srgbClr val="0F4D7C"/>
                </a:solidFill>
                <a:latin typeface="Arial"/>
                <a:cs typeface="Arial"/>
              </a:rPr>
              <a:t>poner</a:t>
            </a:r>
            <a:r>
              <a:rPr dirty="0" sz="1100" spc="-50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65">
                <a:solidFill>
                  <a:srgbClr val="0F4D7C"/>
                </a:solidFill>
                <a:latin typeface="Arial"/>
                <a:cs typeface="Arial"/>
              </a:rPr>
              <a:t>un</a:t>
            </a:r>
            <a:r>
              <a:rPr dirty="0" sz="1100" spc="-40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35">
                <a:solidFill>
                  <a:srgbClr val="0F4D7C"/>
                </a:solidFill>
                <a:latin typeface="Arial"/>
                <a:cs typeface="Arial"/>
              </a:rPr>
              <a:t>ejemplo: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Arial"/>
              <a:cs typeface="Arial"/>
            </a:endParaRPr>
          </a:p>
          <a:p>
            <a:pPr algn="just" marL="15240" marR="5080" indent="-635">
              <a:lnSpc>
                <a:spcPts val="1230"/>
              </a:lnSpc>
              <a:spcBef>
                <a:spcPts val="5"/>
              </a:spcBef>
            </a:pPr>
            <a:r>
              <a:rPr dirty="0" sz="1100" spc="40">
                <a:solidFill>
                  <a:srgbClr val="0F4D7C"/>
                </a:solidFill>
                <a:latin typeface="Arial"/>
                <a:cs typeface="Arial"/>
              </a:rPr>
              <a:t>Los </a:t>
            </a:r>
            <a:r>
              <a:rPr dirty="0" sz="1100" spc="60">
                <a:solidFill>
                  <a:srgbClr val="0F4D7C"/>
                </a:solidFill>
                <a:latin typeface="Arial"/>
                <a:cs typeface="Arial"/>
              </a:rPr>
              <a:t>nodos 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del </a:t>
            </a:r>
            <a:r>
              <a:rPr dirty="0" sz="1100" spc="65">
                <a:solidFill>
                  <a:srgbClr val="0F4D7C"/>
                </a:solidFill>
                <a:latin typeface="Arial"/>
                <a:cs typeface="Arial"/>
              </a:rPr>
              <a:t>mismo </a:t>
            </a:r>
            <a:r>
              <a:rPr dirty="0" sz="1100" spc="60">
                <a:solidFill>
                  <a:srgbClr val="0F4D7C"/>
                </a:solidFill>
                <a:latin typeface="Arial"/>
                <a:cs typeface="Arial"/>
              </a:rPr>
              <a:t>segmento </a:t>
            </a:r>
            <a:r>
              <a:rPr dirty="0" sz="1100" spc="55">
                <a:solidFill>
                  <a:srgbClr val="0F4D7C"/>
                </a:solidFill>
                <a:latin typeface="Arial"/>
                <a:cs typeface="Arial"/>
              </a:rPr>
              <a:t>de </a:t>
            </a:r>
            <a:r>
              <a:rPr dirty="0" sz="1100" spc="40">
                <a:solidFill>
                  <a:srgbClr val="0F4D7C"/>
                </a:solidFill>
                <a:latin typeface="Arial"/>
                <a:cs typeface="Arial"/>
              </a:rPr>
              <a:t>la </a:t>
            </a:r>
            <a:r>
              <a:rPr dirty="0" sz="1100" spc="70">
                <a:solidFill>
                  <a:srgbClr val="0F4D7C"/>
                </a:solidFill>
                <a:latin typeface="Arial"/>
                <a:cs typeface="Arial"/>
              </a:rPr>
              <a:t>misma </a:t>
            </a:r>
            <a:r>
              <a:rPr dirty="0" sz="1100" spc="60">
                <a:solidFill>
                  <a:srgbClr val="0F4D7C"/>
                </a:solidFill>
                <a:latin typeface="Arial"/>
                <a:cs typeface="Arial"/>
              </a:rPr>
              <a:t>LAN  </a:t>
            </a:r>
            <a:r>
              <a:rPr dirty="0" sz="1100" spc="30">
                <a:solidFill>
                  <a:srgbClr val="0F4D7C"/>
                </a:solidFill>
                <a:latin typeface="Arial"/>
                <a:cs typeface="Arial"/>
              </a:rPr>
              <a:t>utilizan </a:t>
            </a:r>
            <a:r>
              <a:rPr dirty="0" sz="1100" spc="35">
                <a:solidFill>
                  <a:srgbClr val="0F4D7C"/>
                </a:solidFill>
                <a:latin typeface="Arial"/>
                <a:cs typeface="Arial"/>
              </a:rPr>
              <a:t>ARP </a:t>
            </a:r>
            <a:r>
              <a:rPr dirty="0" sz="1100" spc="85">
                <a:solidFill>
                  <a:srgbClr val="0F4D7C"/>
                </a:solidFill>
                <a:latin typeface="Arial"/>
                <a:cs typeface="Arial"/>
              </a:rPr>
              <a:t>para 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determinar </a:t>
            </a:r>
            <a:r>
              <a:rPr dirty="0" sz="1100" spc="45">
                <a:solidFill>
                  <a:srgbClr val="0F4D7C"/>
                </a:solidFill>
                <a:latin typeface="Arial"/>
                <a:cs typeface="Arial"/>
              </a:rPr>
              <a:t>la 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dirección </a:t>
            </a:r>
            <a:r>
              <a:rPr dirty="0" sz="1100" spc="65">
                <a:solidFill>
                  <a:srgbClr val="0F4D7C"/>
                </a:solidFill>
                <a:latin typeface="Arial"/>
                <a:cs typeface="Arial"/>
              </a:rPr>
              <a:t>de </a:t>
            </a:r>
            <a:r>
              <a:rPr dirty="0" sz="1100" spc="60">
                <a:solidFill>
                  <a:srgbClr val="0F4D7C"/>
                </a:solidFill>
                <a:latin typeface="Arial"/>
                <a:cs typeface="Arial"/>
              </a:rPr>
              <a:t>hardware  </a:t>
            </a:r>
            <a:r>
              <a:rPr dirty="0" sz="1100" spc="70">
                <a:solidFill>
                  <a:srgbClr val="0F4D7C"/>
                </a:solidFill>
                <a:latin typeface="Arial"/>
                <a:cs typeface="Arial"/>
              </a:rPr>
              <a:t>de</a:t>
            </a:r>
            <a:r>
              <a:rPr dirty="0" sz="1100" spc="30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60">
                <a:solidFill>
                  <a:srgbClr val="0F4D7C"/>
                </a:solidFill>
                <a:latin typeface="Arial"/>
                <a:cs typeface="Arial"/>
              </a:rPr>
              <a:t>otros</a:t>
            </a:r>
            <a:r>
              <a:rPr dirty="0" sz="1100" spc="-65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60">
                <a:solidFill>
                  <a:srgbClr val="0F4D7C"/>
                </a:solidFill>
                <a:latin typeface="Arial"/>
                <a:cs typeface="Arial"/>
              </a:rPr>
              <a:t>nodos</a:t>
            </a:r>
            <a:r>
              <a:rPr dirty="0" sz="1100" spc="-5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250" spc="5">
                <a:solidFill>
                  <a:srgbClr val="0F4D7C"/>
                </a:solidFill>
                <a:latin typeface="Times New Roman"/>
                <a:cs typeface="Times New Roman"/>
              </a:rPr>
              <a:t>y</a:t>
            </a:r>
            <a:r>
              <a:rPr dirty="0" sz="1250" spc="-50">
                <a:solidFill>
                  <a:srgbClr val="0F4D7C"/>
                </a:solidFill>
                <a:latin typeface="Times New Roman"/>
                <a:cs typeface="Times New Roman"/>
              </a:rPr>
              <a:t> </a:t>
            </a:r>
            <a:r>
              <a:rPr dirty="0" sz="1100" spc="30">
                <a:solidFill>
                  <a:srgbClr val="0F4D7C"/>
                </a:solidFill>
                <a:latin typeface="Arial"/>
                <a:cs typeface="Arial"/>
              </a:rPr>
              <a:t>así</a:t>
            </a:r>
            <a:r>
              <a:rPr dirty="0" sz="1100" spc="-20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asegurarse</a:t>
            </a:r>
            <a:r>
              <a:rPr dirty="0" sz="1100" spc="25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55">
                <a:solidFill>
                  <a:srgbClr val="0F4D7C"/>
                </a:solidFill>
                <a:latin typeface="Arial"/>
                <a:cs typeface="Arial"/>
              </a:rPr>
              <a:t>de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55">
                <a:solidFill>
                  <a:srgbClr val="0F4D7C"/>
                </a:solidFill>
                <a:latin typeface="Arial"/>
                <a:cs typeface="Arial"/>
              </a:rPr>
              <a:t>que</a:t>
            </a:r>
            <a:r>
              <a:rPr dirty="0" sz="1100" spc="50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40">
                <a:solidFill>
                  <a:srgbClr val="0F4D7C"/>
                </a:solidFill>
                <a:latin typeface="Arial"/>
                <a:cs typeface="Arial"/>
              </a:rPr>
              <a:t>el</a:t>
            </a:r>
            <a:r>
              <a:rPr dirty="0" sz="1100" spc="-20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45">
                <a:solidFill>
                  <a:srgbClr val="0F4D7C"/>
                </a:solidFill>
                <a:latin typeface="Arial"/>
                <a:cs typeface="Arial"/>
              </a:rPr>
              <a:t>destinatario  </a:t>
            </a:r>
            <a:r>
              <a:rPr dirty="0" sz="1100" spc="60">
                <a:solidFill>
                  <a:srgbClr val="0F4D7C"/>
                </a:solidFill>
                <a:latin typeface="Arial"/>
                <a:cs typeface="Arial"/>
              </a:rPr>
              <a:t>es</a:t>
            </a:r>
            <a:r>
              <a:rPr dirty="0" sz="1100" spc="-114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60">
                <a:solidFill>
                  <a:srgbClr val="0F4D7C"/>
                </a:solidFill>
                <a:latin typeface="Arial"/>
                <a:cs typeface="Arial"/>
              </a:rPr>
              <a:t>quien</a:t>
            </a:r>
            <a:r>
              <a:rPr dirty="0" sz="1100" spc="-90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60">
                <a:solidFill>
                  <a:srgbClr val="0F4D7C"/>
                </a:solidFill>
                <a:latin typeface="Arial"/>
                <a:cs typeface="Arial"/>
              </a:rPr>
              <a:t>dice</a:t>
            </a:r>
            <a:r>
              <a:rPr dirty="0" sz="1100" spc="-100">
                <a:solidFill>
                  <a:srgbClr val="0F4D7C"/>
                </a:solidFill>
                <a:latin typeface="Arial"/>
                <a:cs typeface="Arial"/>
              </a:rPr>
              <a:t> </a:t>
            </a:r>
            <a:r>
              <a:rPr dirty="0" sz="1100" spc="30">
                <a:solidFill>
                  <a:srgbClr val="0F4D7C"/>
                </a:solidFill>
                <a:latin typeface="Arial"/>
                <a:cs typeface="Arial"/>
              </a:rPr>
              <a:t>ser.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3849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802073"/>
            <a:ext cx="8978400" cy="123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88186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4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581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6633" y="4106082"/>
            <a:ext cx="949960" cy="3803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 marR="5080" indent="11430">
              <a:lnSpc>
                <a:spcPct val="78800"/>
              </a:lnSpc>
              <a:spcBef>
                <a:spcPts val="434"/>
              </a:spcBef>
            </a:pPr>
            <a:r>
              <a:rPr dirty="0" sz="1300" spc="105">
                <a:solidFill>
                  <a:srgbClr val="084677"/>
                </a:solidFill>
                <a:latin typeface="Arial"/>
                <a:cs typeface="Arial"/>
              </a:rPr>
              <a:t>Funciones  </a:t>
            </a:r>
            <a:r>
              <a:rPr dirty="0" sz="1300" spc="90">
                <a:solidFill>
                  <a:srgbClr val="084677"/>
                </a:solidFill>
                <a:latin typeface="Arial"/>
                <a:cs typeface="Arial"/>
              </a:rPr>
              <a:t>principales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062" y="4118824"/>
            <a:ext cx="848360" cy="367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540">
              <a:lnSpc>
                <a:spcPts val="1285"/>
              </a:lnSpc>
              <a:spcBef>
                <a:spcPts val="100"/>
              </a:spcBef>
            </a:pPr>
            <a:r>
              <a:rPr dirty="0" sz="1200" spc="140">
                <a:solidFill>
                  <a:srgbClr val="084677"/>
                </a:solidFill>
                <a:latin typeface="Arial"/>
                <a:cs typeface="Arial"/>
              </a:rPr>
              <a:t>PDU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05"/>
              </a:lnSpc>
            </a:pPr>
            <a:r>
              <a:rPr dirty="0" sz="1300" spc="114">
                <a:solidFill>
                  <a:srgbClr val="084677"/>
                </a:solidFill>
                <a:latin typeface="Arial"/>
                <a:cs typeface="Arial"/>
              </a:rPr>
              <a:t>Paquetes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56635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59490" y="0"/>
            <a:ext cx="3818910" cy="5036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5346" y="794438"/>
            <a:ext cx="2312035" cy="3848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5">
                <a:solidFill>
                  <a:srgbClr val="0F4F7C"/>
                </a:solidFill>
              </a:rPr>
              <a:t>Protocolo</a:t>
            </a:r>
            <a:r>
              <a:rPr dirty="0" sz="2350" spc="50">
                <a:solidFill>
                  <a:srgbClr val="0F4F7C"/>
                </a:solidFill>
              </a:rPr>
              <a:t> </a:t>
            </a:r>
            <a:r>
              <a:rPr dirty="0" sz="2350" spc="70">
                <a:solidFill>
                  <a:srgbClr val="0F4F7C"/>
                </a:solidFill>
              </a:rPr>
              <a:t>ICMP</a:t>
            </a:r>
            <a:endParaRPr sz="2350"/>
          </a:p>
        </p:txBody>
      </p:sp>
      <p:sp>
        <p:nvSpPr>
          <p:cNvPr id="7" name="object 7"/>
          <p:cNvSpPr txBox="1"/>
          <p:nvPr/>
        </p:nvSpPr>
        <p:spPr>
          <a:xfrm>
            <a:off x="2657136" y="1447165"/>
            <a:ext cx="3702685" cy="260286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just" marL="12700" marR="5080" indent="5080">
              <a:lnSpc>
                <a:spcPct val="93800"/>
              </a:lnSpc>
              <a:spcBef>
                <a:spcPts val="180"/>
              </a:spcBef>
            </a:pPr>
            <a:r>
              <a:rPr dirty="0" sz="1050" spc="35">
                <a:solidFill>
                  <a:srgbClr val="0F4F7C"/>
                </a:solidFill>
                <a:latin typeface="Arial"/>
                <a:cs typeface="Arial"/>
              </a:rPr>
              <a:t>El </a:t>
            </a:r>
            <a:r>
              <a:rPr dirty="0" sz="1050" spc="70">
                <a:solidFill>
                  <a:srgbClr val="0F4F7C"/>
                </a:solidFill>
                <a:latin typeface="Arial"/>
                <a:cs typeface="Arial"/>
              </a:rPr>
              <a:t>segundo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protocolo </a:t>
            </a:r>
            <a:r>
              <a:rPr dirty="0" sz="1050" spc="75">
                <a:solidFill>
                  <a:srgbClr val="0F4F7C"/>
                </a:solidFill>
                <a:latin typeface="Arial"/>
                <a:cs typeface="Arial"/>
              </a:rPr>
              <a:t>a </a:t>
            </a:r>
            <a:r>
              <a:rPr dirty="0" sz="1050" spc="35">
                <a:solidFill>
                  <a:srgbClr val="0F4F7C"/>
                </a:solidFill>
                <a:latin typeface="Arial"/>
                <a:cs typeface="Arial"/>
              </a:rPr>
              <a:t>nivel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de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red es </a:t>
            </a:r>
            <a:r>
              <a:rPr dirty="0" sz="1050" spc="35">
                <a:solidFill>
                  <a:srgbClr val="0F4F7C"/>
                </a:solidFill>
                <a:latin typeface="Arial"/>
                <a:cs typeface="Arial"/>
              </a:rPr>
              <a:t>el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ICMP </a:t>
            </a:r>
            <a:r>
              <a:rPr dirty="0" sz="1050" spc="35">
                <a:solidFill>
                  <a:srgbClr val="0F4F7C"/>
                </a:solidFill>
                <a:latin typeface="Arial"/>
                <a:cs typeface="Arial"/>
              </a:rPr>
              <a:t>(Internet 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Control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Message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Protocol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-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Protocolo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de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mensajes de  control </a:t>
            </a:r>
            <a:r>
              <a:rPr dirty="0" sz="1050" spc="80">
                <a:solidFill>
                  <a:srgbClr val="0F4F7C"/>
                </a:solidFill>
                <a:latin typeface="Arial"/>
                <a:cs typeface="Arial"/>
              </a:rPr>
              <a:t>de </a:t>
            </a:r>
            <a:r>
              <a:rPr dirty="0" sz="1050" spc="25">
                <a:solidFill>
                  <a:srgbClr val="0F4F7C"/>
                </a:solidFill>
                <a:latin typeface="Arial"/>
                <a:cs typeface="Arial"/>
              </a:rPr>
              <a:t>Internet). </a:t>
            </a:r>
            <a:r>
              <a:rPr dirty="0" sz="1050" spc="35">
                <a:solidFill>
                  <a:srgbClr val="0F4F7C"/>
                </a:solidFill>
                <a:latin typeface="Arial"/>
                <a:cs typeface="Arial"/>
              </a:rPr>
              <a:t>ICMP </a:t>
            </a:r>
            <a:r>
              <a:rPr dirty="0" sz="1050" spc="30">
                <a:solidFill>
                  <a:srgbClr val="0F4F7C"/>
                </a:solidFill>
                <a:latin typeface="Arial"/>
                <a:cs typeface="Arial"/>
              </a:rPr>
              <a:t>es una </a:t>
            </a:r>
            <a:r>
              <a:rPr dirty="0" sz="1050" spc="75">
                <a:solidFill>
                  <a:srgbClr val="0F4F7C"/>
                </a:solidFill>
                <a:latin typeface="Arial"/>
                <a:cs typeface="Arial"/>
              </a:rPr>
              <a:t>parte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necesaria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de  </a:t>
            </a:r>
            <a:r>
              <a:rPr dirty="0" sz="1050" spc="100">
                <a:solidFill>
                  <a:srgbClr val="0F4F7C"/>
                </a:solidFill>
                <a:latin typeface="Arial"/>
                <a:cs typeface="Arial"/>
              </a:rPr>
              <a:t>cada</a:t>
            </a:r>
            <a:r>
              <a:rPr dirty="0" sz="1050" spc="7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implementación</a:t>
            </a:r>
            <a:r>
              <a:rPr dirty="0" sz="1050" spc="-6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80">
                <a:solidFill>
                  <a:srgbClr val="0F4F7C"/>
                </a:solidFill>
                <a:latin typeface="Arial"/>
                <a:cs typeface="Arial"/>
              </a:rPr>
              <a:t>de</a:t>
            </a:r>
            <a:r>
              <a:rPr dirty="0" sz="1050" spc="2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-5">
                <a:solidFill>
                  <a:srgbClr val="0F4F7C"/>
                </a:solidFill>
                <a:latin typeface="Arial"/>
                <a:cs typeface="Arial"/>
              </a:rPr>
              <a:t>IP.</a:t>
            </a:r>
            <a:r>
              <a:rPr dirty="0" sz="1050" spc="-5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35">
                <a:solidFill>
                  <a:srgbClr val="0F4F7C"/>
                </a:solidFill>
                <a:latin typeface="Arial"/>
                <a:cs typeface="Arial"/>
              </a:rPr>
              <a:t>ICMP</a:t>
            </a:r>
            <a:r>
              <a:rPr dirty="0" sz="105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75">
                <a:solidFill>
                  <a:srgbClr val="0F4F7C"/>
                </a:solidFill>
                <a:latin typeface="Arial"/>
                <a:cs typeface="Arial"/>
              </a:rPr>
              <a:t>maneja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 los</a:t>
            </a:r>
            <a:r>
              <a:rPr dirty="0" sz="1050" spc="-2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mensajes  de</a:t>
            </a:r>
            <a:r>
              <a:rPr dirty="0" sz="1050" spc="-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error</a:t>
            </a:r>
            <a:r>
              <a:rPr dirty="0" sz="1050" spc="-3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00" spc="50">
                <a:solidFill>
                  <a:srgbClr val="0F4F7C"/>
                </a:solidFill>
                <a:latin typeface="Arial"/>
                <a:cs typeface="Arial"/>
              </a:rPr>
              <a:t>y</a:t>
            </a:r>
            <a:r>
              <a:rPr dirty="0" sz="100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control</a:t>
            </a:r>
            <a:r>
              <a:rPr dirty="0" sz="1050" spc="-9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90">
                <a:solidFill>
                  <a:srgbClr val="0F4F7C"/>
                </a:solidFill>
                <a:latin typeface="Arial"/>
                <a:cs typeface="Arial"/>
              </a:rPr>
              <a:t>para</a:t>
            </a:r>
            <a:r>
              <a:rPr dirty="0" sz="1050" spc="-9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-25">
                <a:solidFill>
                  <a:srgbClr val="0F4F7C"/>
                </a:solidFill>
                <a:latin typeface="Arial"/>
                <a:cs typeface="Arial"/>
              </a:rPr>
              <a:t>IP.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50">
              <a:latin typeface="Arial"/>
              <a:cs typeface="Arial"/>
            </a:endParaRPr>
          </a:p>
          <a:p>
            <a:pPr algn="just" marL="14604" marR="6985" indent="-1270">
              <a:lnSpc>
                <a:spcPct val="92700"/>
              </a:lnSpc>
            </a:pP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Este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protocolo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permite </a:t>
            </a:r>
            <a:r>
              <a:rPr dirty="0" sz="1050" spc="80">
                <a:solidFill>
                  <a:srgbClr val="0F4F7C"/>
                </a:solidFill>
                <a:latin typeface="Arial"/>
                <a:cs typeface="Arial"/>
              </a:rPr>
              <a:t>a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las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pasarelas </a:t>
            </a:r>
            <a:r>
              <a:rPr dirty="0" sz="1100" spc="65">
                <a:solidFill>
                  <a:srgbClr val="0F4F7C"/>
                </a:solidFill>
                <a:latin typeface="Times New Roman"/>
                <a:cs typeface="Times New Roman"/>
              </a:rPr>
              <a:t>y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los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sistemas 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principales </a:t>
            </a:r>
            <a:r>
              <a:rPr dirty="0" sz="1050" spc="35">
                <a:solidFill>
                  <a:srgbClr val="0F4F7C"/>
                </a:solidFill>
                <a:latin typeface="Arial"/>
                <a:cs typeface="Arial"/>
              </a:rPr>
              <a:t>enviar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informes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de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problemas </a:t>
            </a:r>
            <a:r>
              <a:rPr dirty="0" sz="1050" spc="70">
                <a:solidFill>
                  <a:srgbClr val="0F4F7C"/>
                </a:solidFill>
                <a:latin typeface="Arial"/>
                <a:cs typeface="Arial"/>
              </a:rPr>
              <a:t>a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la </a:t>
            </a:r>
            <a:r>
              <a:rPr dirty="0" sz="1050" spc="80">
                <a:solidFill>
                  <a:srgbClr val="0F4F7C"/>
                </a:solidFill>
                <a:latin typeface="Arial"/>
                <a:cs typeface="Arial"/>
              </a:rPr>
              <a:t>máquina  </a:t>
            </a:r>
            <a:r>
              <a:rPr dirty="0" sz="1050" spc="75">
                <a:solidFill>
                  <a:srgbClr val="0F4F7C"/>
                </a:solidFill>
                <a:latin typeface="Arial"/>
                <a:cs typeface="Arial"/>
              </a:rPr>
              <a:t>que</a:t>
            </a:r>
            <a:r>
              <a:rPr dirty="0" sz="1050" spc="-7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envía</a:t>
            </a:r>
            <a:r>
              <a:rPr dirty="0" sz="1050" spc="-8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un</a:t>
            </a:r>
            <a:r>
              <a:rPr dirty="0" sz="1050" spc="-1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paquete.</a:t>
            </a:r>
            <a:r>
              <a:rPr dirty="0" sz="1050" spc="-7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35">
                <a:solidFill>
                  <a:srgbClr val="0F4F7C"/>
                </a:solidFill>
                <a:latin typeface="Arial"/>
                <a:cs typeface="Arial"/>
              </a:rPr>
              <a:t>ICMP</a:t>
            </a:r>
            <a:r>
              <a:rPr dirty="0" sz="1050" spc="-7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realiza</a:t>
            </a:r>
            <a:r>
              <a:rPr dirty="0" sz="1050" spc="-6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30">
                <a:solidFill>
                  <a:srgbClr val="0F4F7C"/>
                </a:solidFill>
                <a:latin typeface="Arial"/>
                <a:cs typeface="Arial"/>
              </a:rPr>
              <a:t>lo</a:t>
            </a:r>
            <a:r>
              <a:rPr dirty="0" sz="1050" spc="-3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siguiente: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Arial"/>
              <a:cs typeface="Arial"/>
            </a:endParaRPr>
          </a:p>
          <a:p>
            <a:pPr marL="235585" indent="-96520">
              <a:lnSpc>
                <a:spcPts val="1225"/>
              </a:lnSpc>
              <a:buChar char="•"/>
              <a:tabLst>
                <a:tab pos="236220" algn="l"/>
              </a:tabLst>
            </a:pP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Prueba</a:t>
            </a:r>
            <a:r>
              <a:rPr dirty="0" sz="1050" spc="-3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si</a:t>
            </a:r>
            <a:r>
              <a:rPr dirty="0" sz="1050" spc="-14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un</a:t>
            </a:r>
            <a:r>
              <a:rPr dirty="0" sz="1050" spc="-5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destino</a:t>
            </a:r>
            <a:r>
              <a:rPr dirty="0" sz="1050" spc="-4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está</a:t>
            </a:r>
            <a:r>
              <a:rPr dirty="0" sz="1050" spc="-5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activo</a:t>
            </a:r>
            <a:r>
              <a:rPr dirty="0" sz="1050" spc="-8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00" spc="75">
                <a:solidFill>
                  <a:srgbClr val="0F4F7C"/>
                </a:solidFill>
                <a:latin typeface="Arial"/>
                <a:cs typeface="Arial"/>
              </a:rPr>
              <a:t>y</a:t>
            </a:r>
            <a:r>
              <a:rPr dirty="0" sz="1000" spc="-2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80">
                <a:solidFill>
                  <a:srgbClr val="0F4F7C"/>
                </a:solidFill>
                <a:latin typeface="Arial"/>
                <a:cs typeface="Arial"/>
              </a:rPr>
              <a:t>es</a:t>
            </a:r>
            <a:r>
              <a:rPr dirty="0" sz="1050" spc="-16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alcanzable</a:t>
            </a:r>
            <a:endParaRPr sz="1050">
              <a:latin typeface="Arial"/>
              <a:cs typeface="Arial"/>
            </a:endParaRPr>
          </a:p>
          <a:p>
            <a:pPr marL="235585" marR="7620" indent="-96520">
              <a:lnSpc>
                <a:spcPts val="1190"/>
              </a:lnSpc>
              <a:spcBef>
                <a:spcPts val="65"/>
              </a:spcBef>
              <a:buChar char="•"/>
              <a:tabLst>
                <a:tab pos="233679" algn="l"/>
              </a:tabLst>
            </a:pP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Informa </a:t>
            </a:r>
            <a:r>
              <a:rPr dirty="0" sz="1050" spc="70">
                <a:solidFill>
                  <a:srgbClr val="0F4F7C"/>
                </a:solidFill>
                <a:latin typeface="Arial"/>
                <a:cs typeface="Arial"/>
              </a:rPr>
              <a:t>de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los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problemas </a:t>
            </a:r>
            <a:r>
              <a:rPr dirty="0" sz="1050" spc="70">
                <a:solidFill>
                  <a:srgbClr val="0F4F7C"/>
                </a:solidFill>
                <a:latin typeface="Arial"/>
                <a:cs typeface="Arial"/>
              </a:rPr>
              <a:t>de parámetros </a:t>
            </a:r>
            <a:r>
              <a:rPr dirty="0" sz="1050" spc="80">
                <a:solidFill>
                  <a:srgbClr val="0F4F7C"/>
                </a:solidFill>
                <a:latin typeface="Arial"/>
                <a:cs typeface="Arial"/>
              </a:rPr>
              <a:t>en </a:t>
            </a:r>
            <a:r>
              <a:rPr dirty="0" sz="1050" spc="75">
                <a:solidFill>
                  <a:srgbClr val="0F4F7C"/>
                </a:solidFill>
                <a:latin typeface="Arial"/>
                <a:cs typeface="Arial"/>
              </a:rPr>
              <a:t>una  </a:t>
            </a:r>
            <a:r>
              <a:rPr dirty="0" sz="1050" spc="80">
                <a:solidFill>
                  <a:srgbClr val="0F4F7C"/>
                </a:solidFill>
                <a:latin typeface="Arial"/>
                <a:cs typeface="Arial"/>
              </a:rPr>
              <a:t>cabecera </a:t>
            </a:r>
            <a:r>
              <a:rPr dirty="0" sz="1050" spc="85">
                <a:solidFill>
                  <a:srgbClr val="0F4F7C"/>
                </a:solidFill>
                <a:latin typeface="Arial"/>
                <a:cs typeface="Arial"/>
              </a:rPr>
              <a:t>de</a:t>
            </a:r>
            <a:r>
              <a:rPr dirty="0" sz="1050" spc="-18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75">
                <a:solidFill>
                  <a:srgbClr val="0F4F7C"/>
                </a:solidFill>
                <a:latin typeface="Arial"/>
                <a:cs typeface="Arial"/>
              </a:rPr>
              <a:t>datagrama</a:t>
            </a:r>
            <a:endParaRPr sz="1050">
              <a:latin typeface="Arial"/>
              <a:cs typeface="Arial"/>
            </a:endParaRPr>
          </a:p>
          <a:p>
            <a:pPr marL="234950" indent="-95885">
              <a:lnSpc>
                <a:spcPts val="1120"/>
              </a:lnSpc>
              <a:buChar char="•"/>
              <a:tabLst>
                <a:tab pos="235585" algn="l"/>
              </a:tabLst>
            </a:pPr>
            <a:r>
              <a:rPr dirty="0" sz="1050" spc="30">
                <a:solidFill>
                  <a:srgbClr val="0F4F7C"/>
                </a:solidFill>
                <a:latin typeface="Arial"/>
                <a:cs typeface="Arial"/>
              </a:rPr>
              <a:t>Realiza </a:t>
            </a:r>
            <a:r>
              <a:rPr dirty="0" sz="1050" spc="25">
                <a:solidFill>
                  <a:srgbClr val="0F4F7C"/>
                </a:solidFill>
                <a:latin typeface="Arial"/>
                <a:cs typeface="Arial"/>
              </a:rPr>
              <a:t>la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sincronización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de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reloj </a:t>
            </a:r>
            <a:r>
              <a:rPr dirty="0" sz="1150" spc="55">
                <a:solidFill>
                  <a:srgbClr val="0F4F7C"/>
                </a:solidFill>
                <a:latin typeface="Times New Roman"/>
                <a:cs typeface="Times New Roman"/>
              </a:rPr>
              <a:t>y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las</a:t>
            </a:r>
            <a:r>
              <a:rPr dirty="0" sz="1050" spc="27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estimaciones</a:t>
            </a:r>
            <a:endParaRPr sz="1050">
              <a:latin typeface="Arial"/>
              <a:cs typeface="Arial"/>
            </a:endParaRPr>
          </a:p>
          <a:p>
            <a:pPr marL="236220">
              <a:lnSpc>
                <a:spcPts val="1150"/>
              </a:lnSpc>
            </a:pP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de</a:t>
            </a:r>
            <a:r>
              <a:rPr dirty="0" sz="1050" spc="-6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80">
                <a:solidFill>
                  <a:srgbClr val="0F4F7C"/>
                </a:solidFill>
                <a:latin typeface="Arial"/>
                <a:cs typeface="Arial"/>
              </a:rPr>
              <a:t>tiempo</a:t>
            </a:r>
            <a:r>
              <a:rPr dirty="0" sz="1050" spc="-10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90">
                <a:solidFill>
                  <a:srgbClr val="0F4F7C"/>
                </a:solidFill>
                <a:latin typeface="Arial"/>
                <a:cs typeface="Arial"/>
              </a:rPr>
              <a:t>de</a:t>
            </a:r>
            <a:r>
              <a:rPr dirty="0" sz="1050" spc="-7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tránsito</a:t>
            </a:r>
            <a:endParaRPr sz="1050">
              <a:latin typeface="Arial"/>
              <a:cs typeface="Arial"/>
            </a:endParaRPr>
          </a:p>
          <a:p>
            <a:pPr marL="236854" marR="7620" indent="-97790">
              <a:lnSpc>
                <a:spcPts val="1190"/>
              </a:lnSpc>
              <a:spcBef>
                <a:spcPts val="115"/>
              </a:spcBef>
              <a:buChar char="•"/>
              <a:tabLst>
                <a:tab pos="234950" algn="l"/>
              </a:tabLst>
            </a:pP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Obtiene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direcciones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de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Internet </a:t>
            </a:r>
            <a:r>
              <a:rPr dirty="0" sz="1150" spc="55">
                <a:solidFill>
                  <a:srgbClr val="0F4F7C"/>
                </a:solidFill>
                <a:latin typeface="Times New Roman"/>
                <a:cs typeface="Times New Roman"/>
              </a:rPr>
              <a:t>y </a:t>
            </a:r>
            <a:r>
              <a:rPr dirty="0" sz="1050" spc="80">
                <a:solidFill>
                  <a:srgbClr val="0F4F7C"/>
                </a:solidFill>
                <a:latin typeface="Arial"/>
                <a:cs typeface="Arial"/>
              </a:rPr>
              <a:t>máscaras </a:t>
            </a:r>
            <a:r>
              <a:rPr dirty="0" sz="1050" spc="75">
                <a:solidFill>
                  <a:srgbClr val="0F4F7C"/>
                </a:solidFill>
                <a:latin typeface="Arial"/>
                <a:cs typeface="Arial"/>
              </a:rPr>
              <a:t>de  </a:t>
            </a:r>
            <a:r>
              <a:rPr dirty="0" sz="1050" spc="70">
                <a:solidFill>
                  <a:srgbClr val="0F4F7C"/>
                </a:solidFill>
                <a:latin typeface="Arial"/>
                <a:cs typeface="Arial"/>
              </a:rPr>
              <a:t>subred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3849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802073"/>
            <a:ext cx="8978400" cy="123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88186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4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581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6633" y="4106082"/>
            <a:ext cx="949960" cy="3803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 marR="5080" indent="11430">
              <a:lnSpc>
                <a:spcPct val="78800"/>
              </a:lnSpc>
              <a:spcBef>
                <a:spcPts val="434"/>
              </a:spcBef>
            </a:pPr>
            <a:r>
              <a:rPr dirty="0" sz="1300" spc="105">
                <a:solidFill>
                  <a:srgbClr val="084677"/>
                </a:solidFill>
                <a:latin typeface="Arial"/>
                <a:cs typeface="Arial"/>
              </a:rPr>
              <a:t>Funciones  </a:t>
            </a:r>
            <a:r>
              <a:rPr dirty="0" sz="1300" spc="90">
                <a:solidFill>
                  <a:srgbClr val="084677"/>
                </a:solidFill>
                <a:latin typeface="Arial"/>
                <a:cs typeface="Arial"/>
              </a:rPr>
              <a:t>principales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062" y="4118824"/>
            <a:ext cx="848360" cy="367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540">
              <a:lnSpc>
                <a:spcPts val="1285"/>
              </a:lnSpc>
              <a:spcBef>
                <a:spcPts val="100"/>
              </a:spcBef>
            </a:pPr>
            <a:r>
              <a:rPr dirty="0" sz="1200" spc="140">
                <a:solidFill>
                  <a:srgbClr val="084677"/>
                </a:solidFill>
                <a:latin typeface="Arial"/>
                <a:cs typeface="Arial"/>
              </a:rPr>
              <a:t>PDU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05"/>
              </a:lnSpc>
            </a:pPr>
            <a:r>
              <a:rPr dirty="0" sz="1300" spc="114">
                <a:solidFill>
                  <a:srgbClr val="084677"/>
                </a:solidFill>
                <a:latin typeface="Arial"/>
                <a:cs typeface="Arial"/>
              </a:rPr>
              <a:t>Paquetes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6323" y="0"/>
            <a:ext cx="4272076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54281" y="2236792"/>
            <a:ext cx="0" cy="671830"/>
          </a:xfrm>
          <a:custGeom>
            <a:avLst/>
            <a:gdLst/>
            <a:ahLst/>
            <a:cxnLst/>
            <a:rect l="l" t="t" r="r" b="b"/>
            <a:pathLst>
              <a:path w="0" h="671830">
                <a:moveTo>
                  <a:pt x="0" y="671510"/>
                </a:moveTo>
                <a:lnTo>
                  <a:pt x="0" y="0"/>
                </a:lnTo>
              </a:path>
            </a:pathLst>
          </a:custGeom>
          <a:ln w="47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94605" y="862089"/>
            <a:ext cx="1827530" cy="400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50" spc="-45" b="1">
                <a:solidFill>
                  <a:srgbClr val="0E4D7C"/>
                </a:solidFill>
                <a:latin typeface="Arial"/>
                <a:cs typeface="Arial"/>
              </a:rPr>
              <a:t>Protocolo</a:t>
            </a:r>
            <a:r>
              <a:rPr dirty="0" sz="2450" spc="15" b="1">
                <a:solidFill>
                  <a:srgbClr val="0E4D7C"/>
                </a:solidFill>
                <a:latin typeface="Arial"/>
                <a:cs typeface="Arial"/>
              </a:rPr>
              <a:t> IP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2549" y="1956771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9987" y="1714594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6036" y="2030400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364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87372" y="2021601"/>
            <a:ext cx="9271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90" b="1">
                <a:solidFill>
                  <a:srgbClr val="C3CDCD"/>
                </a:solidFill>
                <a:latin typeface="Arial"/>
                <a:cs typeface="Arial"/>
              </a:rPr>
              <a:t>!11</a:t>
            </a:r>
            <a:endParaRPr sz="5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37935" y="1714594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4243" y="1714745"/>
            <a:ext cx="796925" cy="415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2625" algn="l"/>
              </a:tabLst>
            </a:pP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solidFill>
                  <a:srgbClr val="5D7475"/>
                </a:solidFill>
                <a:latin typeface="Arial"/>
                <a:cs typeface="Arial"/>
              </a:rPr>
              <a:t>,</a:t>
            </a:r>
            <a:r>
              <a:rPr dirty="0" sz="2550">
                <a:solidFill>
                  <a:srgbClr val="5D7475"/>
                </a:solidFill>
                <a:latin typeface="Arial"/>
                <a:cs typeface="Arial"/>
              </a:rPr>
              <a:t>	</a:t>
            </a: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93167" y="1956771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30936" y="1928386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54503" y="1924000"/>
            <a:ext cx="38417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0360" algn="l"/>
              </a:tabLst>
            </a:pPr>
            <a:r>
              <a:rPr dirty="0" baseline="1984" sz="2100" spc="-434">
                <a:solidFill>
                  <a:srgbClr val="C3CDCD"/>
                </a:solidFill>
                <a:latin typeface="Arial"/>
                <a:cs typeface="Arial"/>
              </a:rPr>
              <a:t>•</a:t>
            </a:r>
            <a:r>
              <a:rPr dirty="0" baseline="1984" sz="2100" spc="-434">
                <a:solidFill>
                  <a:srgbClr val="C3CDCD"/>
                </a:solidFill>
                <a:latin typeface="Arial"/>
                <a:cs typeface="Arial"/>
              </a:rPr>
              <a:t>	</a:t>
            </a:r>
            <a:r>
              <a:rPr dirty="0" sz="1650" spc="-345">
                <a:solidFill>
                  <a:srgbClr val="A3B1B1"/>
                </a:solidFill>
                <a:latin typeface="Times New Roman"/>
                <a:cs typeface="Times New Roman"/>
              </a:rPr>
              <a:t>•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0864" y="2254683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19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2679" y="2259411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54915" y="2290620"/>
            <a:ext cx="7874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5"/>
              </a:lnSpc>
            </a:pPr>
            <a:r>
              <a:rPr dirty="0" sz="1650" spc="40">
                <a:solidFill>
                  <a:srgbClr val="A3B1B1"/>
                </a:solidFill>
                <a:latin typeface="Times New Roman"/>
                <a:cs typeface="Times New Roman"/>
              </a:rPr>
              <a:t>•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2521" y="2276446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4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60628" y="2259411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89751" y="2269823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8841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6469" y="2368130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18365" y="2368785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7464" y="258286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59025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84739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3224" y="2930923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19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1077" y="290064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9442" y="2941333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37935" y="2717131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94552" y="2717282"/>
            <a:ext cx="126364" cy="415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latin typeface="Arial"/>
                <a:cs typeface="Arial"/>
              </a:rPr>
              <a:t>,</a:t>
            </a:r>
            <a:endParaRPr sz="25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87773" y="291388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30008" y="291388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9515" y="3249645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6469" y="3039641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18365" y="3040295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7464" y="325437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59025" y="3245856"/>
            <a:ext cx="0" cy="326390"/>
          </a:xfrm>
          <a:custGeom>
            <a:avLst/>
            <a:gdLst/>
            <a:ahLst/>
            <a:cxnLst/>
            <a:rect l="l" t="t" r="r" b="b"/>
            <a:pathLst>
              <a:path w="0" h="326389">
                <a:moveTo>
                  <a:pt x="0" y="0"/>
                </a:moveTo>
                <a:lnTo>
                  <a:pt x="0" y="326296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84739" y="3245856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30008" y="3259102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1538" y="3606221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6356" y="357215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17464" y="358067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59025" y="357215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89121" y="3597704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30008" y="358540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50864" y="3947646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8716" y="3917367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80248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5104" y="392588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34418" y="3706422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188673" y="3707077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89121" y="3942917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30008" y="3930612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58083" y="392588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15386" y="4172298"/>
            <a:ext cx="224154" cy="210185"/>
          </a:xfrm>
          <a:custGeom>
            <a:avLst/>
            <a:gdLst/>
            <a:ahLst/>
            <a:cxnLst/>
            <a:rect l="l" t="t" r="r" b="b"/>
            <a:pathLst>
              <a:path w="224154" h="210185">
                <a:moveTo>
                  <a:pt x="0" y="0"/>
                </a:moveTo>
                <a:lnTo>
                  <a:pt x="223732" y="0"/>
                </a:lnTo>
                <a:lnTo>
                  <a:pt x="223732" y="209852"/>
                </a:lnTo>
                <a:lnTo>
                  <a:pt x="0" y="209852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602685" y="4167755"/>
            <a:ext cx="30289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70" b="1">
                <a:solidFill>
                  <a:srgbClr val="FDFDFD"/>
                </a:solidFill>
                <a:latin typeface="Arial"/>
                <a:cs typeface="Arial"/>
              </a:rPr>
              <a:t>I</a:t>
            </a:r>
            <a:r>
              <a:rPr dirty="0" sz="1150" spc="-114" b="1">
                <a:solidFill>
                  <a:srgbClr val="C3CDCD"/>
                </a:solidFill>
                <a:latin typeface="Arial"/>
                <a:cs typeface="Arial"/>
              </a:rPr>
              <a:t>P</a:t>
            </a:r>
            <a:r>
              <a:rPr dirty="0" sz="1150" spc="-40" b="1">
                <a:solidFill>
                  <a:srgbClr val="C3CDCD"/>
                </a:solidFill>
                <a:latin typeface="Arial"/>
                <a:cs typeface="Arial"/>
              </a:rPr>
              <a:t>-</a:t>
            </a:r>
            <a:r>
              <a:rPr dirty="0" sz="1150" spc="-25" b="1">
                <a:solidFill>
                  <a:srgbClr val="C3CDCD"/>
                </a:solidFill>
                <a:latin typeface="Arial"/>
                <a:cs typeface="Arial"/>
              </a:rPr>
              <a:t>v.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38259" y="4121652"/>
            <a:ext cx="0" cy="356870"/>
          </a:xfrm>
          <a:custGeom>
            <a:avLst/>
            <a:gdLst/>
            <a:ahLst/>
            <a:cxnLst/>
            <a:rect l="l" t="t" r="r" b="b"/>
            <a:pathLst>
              <a:path w="0" h="356870">
                <a:moveTo>
                  <a:pt x="0" y="0"/>
                </a:moveTo>
                <a:lnTo>
                  <a:pt x="0" y="35635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212296" y="4119283"/>
            <a:ext cx="89535" cy="33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50" spc="-150">
                <a:solidFill>
                  <a:srgbClr val="C3CDCD"/>
                </a:solidFill>
                <a:latin typeface="Arial"/>
                <a:cs typeface="Arial"/>
              </a:rPr>
              <a:t>.</a:t>
            </a:r>
            <a:r>
              <a:rPr dirty="0" sz="2050" spc="-295">
                <a:latin typeface="Arial"/>
                <a:cs typeface="Arial"/>
              </a:rPr>
              <a:t>,</a:t>
            </a:r>
            <a:endParaRPr sz="205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4670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21847" y="4273003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56665" y="424366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1206200" y="4240790"/>
            <a:ext cx="6794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591818" y="4275838"/>
            <a:ext cx="0" cy="278130"/>
          </a:xfrm>
          <a:custGeom>
            <a:avLst/>
            <a:gdLst/>
            <a:ahLst/>
            <a:cxnLst/>
            <a:rect l="l" t="t" r="r" b="b"/>
            <a:pathLst>
              <a:path w="0" h="278129">
                <a:moveTo>
                  <a:pt x="0" y="0"/>
                </a:moveTo>
                <a:lnTo>
                  <a:pt x="0" y="278131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930008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55722" y="4252181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597958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53853" y="4624838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212831" y="4619698"/>
            <a:ext cx="58419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-270">
                <a:solidFill>
                  <a:srgbClr val="C3CDCD"/>
                </a:solidFill>
                <a:latin typeface="Times New Roman"/>
                <a:cs typeface="Times New Roman"/>
              </a:rPr>
              <a:t>•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88716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3533" y="4609698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877789" y="4173987"/>
            <a:ext cx="64769" cy="70929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844"/>
              </a:spcBef>
            </a:pPr>
            <a:r>
              <a:rPr dirty="0" sz="1550" spc="-28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650" spc="-29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6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59025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84739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930008" y="459739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257409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597958" y="459739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222878" y="1874902"/>
            <a:ext cx="2435860" cy="303022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3175">
              <a:lnSpc>
                <a:spcPct val="100000"/>
              </a:lnSpc>
              <a:spcBef>
                <a:spcPts val="705"/>
              </a:spcBef>
            </a:pPr>
            <a:r>
              <a:rPr dirty="0" sz="1400" spc="3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710"/>
              </a:spcBef>
              <a:tabLst>
                <a:tab pos="668655" algn="l"/>
                <a:tab pos="1002030" algn="l"/>
                <a:tab pos="1337945" algn="l"/>
              </a:tabLst>
            </a:pPr>
            <a:r>
              <a:rPr dirty="0" baseline="1683" sz="2475" spc="6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baseline="1915" sz="2175" spc="5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650" spc="40">
                <a:solidFill>
                  <a:srgbClr val="A3B1B1"/>
                </a:solidFill>
                <a:latin typeface="Times New Roman"/>
                <a:cs typeface="Times New Roman"/>
              </a:rPr>
              <a:t>•	</a:t>
            </a:r>
            <a:r>
              <a:rPr dirty="0" baseline="1851" sz="2250" spc="52">
                <a:solidFill>
                  <a:srgbClr val="C3CDCD"/>
                </a:solidFill>
                <a:latin typeface="Times New Roman"/>
                <a:cs typeface="Times New Roman"/>
              </a:rPr>
              <a:t>•</a:t>
            </a:r>
            <a:endParaRPr baseline="1851"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5"/>
              </a:spcBef>
              <a:tabLst>
                <a:tab pos="666115" algn="l"/>
                <a:tab pos="1000125" algn="l"/>
                <a:tab pos="1330960" algn="l"/>
              </a:tabLst>
            </a:pPr>
            <a:r>
              <a:rPr dirty="0" sz="1950" spc="-7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229"/>
              </a:spcBef>
              <a:tabLst>
                <a:tab pos="330200" algn="l"/>
                <a:tab pos="668020" algn="l"/>
                <a:tab pos="1336040" algn="l"/>
                <a:tab pos="1671320" algn="l"/>
              </a:tabLst>
            </a:pPr>
            <a:r>
              <a:rPr dirty="0" baseline="1683" sz="2475" spc="37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5555" sz="2250" spc="37">
                <a:solidFill>
                  <a:srgbClr val="C3CDCD"/>
                </a:solidFill>
                <a:latin typeface="Times New Roman"/>
                <a:cs typeface="Times New Roman"/>
              </a:rPr>
              <a:t>•	</a:t>
            </a:r>
            <a:r>
              <a:rPr dirty="0" sz="1850" spc="2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2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635">
              <a:lnSpc>
                <a:spcPct val="100000"/>
              </a:lnSpc>
              <a:spcBef>
                <a:spcPts val="375"/>
              </a:spcBef>
              <a:tabLst>
                <a:tab pos="666115" algn="l"/>
                <a:tab pos="1000125" algn="l"/>
                <a:tab pos="1330960" algn="l"/>
                <a:tab pos="1671320" algn="l"/>
              </a:tabLst>
            </a:pPr>
            <a:r>
              <a:rPr dirty="0" baseline="1501" sz="2775" spc="-5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229"/>
              </a:spcBef>
              <a:tabLst>
                <a:tab pos="325120" algn="l"/>
                <a:tab pos="666115" algn="l"/>
                <a:tab pos="1000125" algn="l"/>
                <a:tab pos="1337310" algn="l"/>
                <a:tab pos="1671320" algn="l"/>
              </a:tabLst>
            </a:pPr>
            <a:r>
              <a:rPr dirty="0" baseline="5376" sz="2325" spc="37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367" sz="2475" spc="2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2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380"/>
              </a:spcBef>
              <a:tabLst>
                <a:tab pos="325120" algn="l"/>
                <a:tab pos="661035" algn="l"/>
                <a:tab pos="1337310" algn="l"/>
                <a:tab pos="1671320" algn="l"/>
                <a:tab pos="2006600" algn="l"/>
              </a:tabLst>
            </a:pPr>
            <a:r>
              <a:rPr dirty="0" baseline="1683" sz="2475" spc="6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4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67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367" sz="2475" spc="-525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-39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baseline="1501" sz="2775">
              <a:latin typeface="Arial"/>
              <a:cs typeface="Arial"/>
            </a:endParaRPr>
          </a:p>
          <a:p>
            <a:pPr marL="325755">
              <a:lnSpc>
                <a:spcPct val="100000"/>
              </a:lnSpc>
              <a:spcBef>
                <a:spcPts val="330"/>
              </a:spcBef>
              <a:tabLst>
                <a:tab pos="1337945" algn="l"/>
                <a:tab pos="1671320" algn="l"/>
                <a:tab pos="2001520" algn="l"/>
                <a:tab pos="2341880" algn="l"/>
              </a:tabLst>
            </a:pP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472" sz="2400" spc="-434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-494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330200">
              <a:lnSpc>
                <a:spcPct val="100000"/>
              </a:lnSpc>
              <a:spcBef>
                <a:spcPts val="360"/>
              </a:spcBef>
              <a:tabLst>
                <a:tab pos="1000125" algn="l"/>
                <a:tab pos="1330960" algn="l"/>
                <a:tab pos="1671320" algn="l"/>
                <a:tab pos="2005964" algn="l"/>
                <a:tab pos="2341880" algn="l"/>
              </a:tabLst>
            </a:pP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-1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r>
              <a:rPr dirty="0" sz="1950" spc="-15">
                <a:solidFill>
                  <a:srgbClr val="C3CDCD"/>
                </a:solidFill>
                <a:latin typeface="Arial"/>
                <a:cs typeface="Arial"/>
              </a:rPr>
              <a:t>	</a:t>
            </a:r>
            <a:r>
              <a:rPr dirty="0" sz="1850" spc="-1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928054" y="4622944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2889390" y="4618055"/>
            <a:ext cx="93345" cy="262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50" spc="-1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732281" y="1590479"/>
            <a:ext cx="3559175" cy="8445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>
              <a:lnSpc>
                <a:spcPts val="1270"/>
              </a:lnSpc>
              <a:spcBef>
                <a:spcPts val="235"/>
              </a:spcBef>
            </a:pPr>
            <a:r>
              <a:rPr dirty="0" sz="1150" spc="10">
                <a:solidFill>
                  <a:srgbClr val="0E4D7C"/>
                </a:solidFill>
                <a:latin typeface="Arial"/>
                <a:cs typeface="Arial"/>
              </a:rPr>
              <a:t>El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tercer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protocolo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nivel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red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es </a:t>
            </a:r>
            <a:r>
              <a:rPr dirty="0" sz="1150" spc="5">
                <a:solidFill>
                  <a:srgbClr val="0E4D7C"/>
                </a:solidFill>
                <a:latin typeface="Arial"/>
                <a:cs typeface="Arial"/>
              </a:rPr>
              <a:t>IP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(Internet 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- Protocolo </a:t>
            </a:r>
            <a:r>
              <a:rPr dirty="0" sz="1150" spc="15">
                <a:solidFill>
                  <a:srgbClr val="0E4D7C"/>
                </a:solidFill>
                <a:latin typeface="Arial"/>
                <a:cs typeface="Arial"/>
              </a:rPr>
              <a:t>Internet),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es uno de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los</a:t>
            </a:r>
            <a:r>
              <a:rPr dirty="0" sz="1150" spc="-2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pilares 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básicos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Internet,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ya que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permite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el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desarrollo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y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transporte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paquetes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datos, </a:t>
            </a:r>
            <a:r>
              <a:rPr dirty="0" sz="1150" spc="70">
                <a:solidFill>
                  <a:srgbClr val="0E4D7C"/>
                </a:solidFill>
                <a:latin typeface="Arial"/>
                <a:cs typeface="Arial"/>
              </a:rPr>
              <a:t>aunque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su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recepción</a:t>
            </a:r>
            <a:r>
              <a:rPr dirty="0" sz="1150" spc="-4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no</a:t>
            </a:r>
            <a:r>
              <a:rPr dirty="0" sz="1150" spc="-5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está</a:t>
            </a:r>
            <a:r>
              <a:rPr dirty="0" sz="1150" spc="-7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asegurada.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732281" y="2555184"/>
            <a:ext cx="3554095" cy="8445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>
              <a:lnSpc>
                <a:spcPts val="1270"/>
              </a:lnSpc>
              <a:spcBef>
                <a:spcPts val="235"/>
              </a:spcBef>
            </a:pP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Por </a:t>
            </a: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lo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tanto, el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protocolo </a:t>
            </a:r>
            <a:r>
              <a:rPr dirty="0" sz="1150" spc="5">
                <a:solidFill>
                  <a:srgbClr val="0E4D7C"/>
                </a:solidFill>
                <a:latin typeface="Arial"/>
                <a:cs typeface="Arial"/>
              </a:rPr>
              <a:t>IP </a:t>
            </a:r>
            <a:r>
              <a:rPr dirty="0" sz="1150" spc="75">
                <a:solidFill>
                  <a:srgbClr val="0E4D7C"/>
                </a:solidFill>
                <a:latin typeface="Arial"/>
                <a:cs typeface="Arial"/>
              </a:rPr>
              <a:t>actúa </a:t>
            </a:r>
            <a:r>
              <a:rPr dirty="0" sz="1150" spc="85">
                <a:solidFill>
                  <a:srgbClr val="0E4D7C"/>
                </a:solidFill>
                <a:latin typeface="Arial"/>
                <a:cs typeface="Arial"/>
              </a:rPr>
              <a:t>como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si fuera 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una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"distribuidora"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datos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encapsulados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o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empaquetados,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los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cuales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viajan por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distintas 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trayectorias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o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"caminos",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siendo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por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esto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último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por</a:t>
            </a:r>
            <a:r>
              <a:rPr dirty="0" sz="1150" spc="-3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lo</a:t>
            </a:r>
            <a:r>
              <a:rPr dirty="0" sz="1150" spc="-10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que</a:t>
            </a:r>
            <a:r>
              <a:rPr dirty="0" sz="1150" spc="-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no</a:t>
            </a:r>
            <a:r>
              <a:rPr dirty="0" sz="1150" spc="-6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se</a:t>
            </a:r>
            <a:r>
              <a:rPr dirty="0" sz="1150" spc="-13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garantiza</a:t>
            </a:r>
            <a:r>
              <a:rPr dirty="0" sz="1150" spc="-2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su</a:t>
            </a:r>
            <a:r>
              <a:rPr dirty="0" sz="1150" spc="-9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recepción.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732507" y="3519889"/>
            <a:ext cx="154559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Existen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dos</a:t>
            </a:r>
            <a:r>
              <a:rPr dirty="0" sz="1150" spc="-2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versiones: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6323" y="0"/>
            <a:ext cx="4272076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54281" y="2236792"/>
            <a:ext cx="0" cy="671830"/>
          </a:xfrm>
          <a:custGeom>
            <a:avLst/>
            <a:gdLst/>
            <a:ahLst/>
            <a:cxnLst/>
            <a:rect l="l" t="t" r="r" b="b"/>
            <a:pathLst>
              <a:path w="0" h="671830">
                <a:moveTo>
                  <a:pt x="0" y="671510"/>
                </a:moveTo>
                <a:lnTo>
                  <a:pt x="0" y="0"/>
                </a:lnTo>
              </a:path>
            </a:pathLst>
          </a:custGeom>
          <a:ln w="47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94605" y="862089"/>
            <a:ext cx="1827530" cy="400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50" spc="-45" b="1">
                <a:solidFill>
                  <a:srgbClr val="0E4D7C"/>
                </a:solidFill>
                <a:latin typeface="Arial"/>
                <a:cs typeface="Arial"/>
              </a:rPr>
              <a:t>Protocolo</a:t>
            </a:r>
            <a:r>
              <a:rPr dirty="0" sz="2450" spc="15" b="1">
                <a:solidFill>
                  <a:srgbClr val="0E4D7C"/>
                </a:solidFill>
                <a:latin typeface="Arial"/>
                <a:cs typeface="Arial"/>
              </a:rPr>
              <a:t> IP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2549" y="1956771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9987" y="1714594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6036" y="2030400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364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87372" y="2021601"/>
            <a:ext cx="9271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90" b="1">
                <a:solidFill>
                  <a:srgbClr val="C3CDCD"/>
                </a:solidFill>
                <a:latin typeface="Arial"/>
                <a:cs typeface="Arial"/>
              </a:rPr>
              <a:t>!11</a:t>
            </a:r>
            <a:endParaRPr sz="5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37935" y="1714594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4243" y="1714745"/>
            <a:ext cx="796925" cy="415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2625" algn="l"/>
              </a:tabLst>
            </a:pP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solidFill>
                  <a:srgbClr val="5D7475"/>
                </a:solidFill>
                <a:latin typeface="Arial"/>
                <a:cs typeface="Arial"/>
              </a:rPr>
              <a:t>,</a:t>
            </a:r>
            <a:r>
              <a:rPr dirty="0" sz="2550">
                <a:solidFill>
                  <a:srgbClr val="5D7475"/>
                </a:solidFill>
                <a:latin typeface="Arial"/>
                <a:cs typeface="Arial"/>
              </a:rPr>
              <a:t>	</a:t>
            </a: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93167" y="1956771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30936" y="1928386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54503" y="1924000"/>
            <a:ext cx="38417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0360" algn="l"/>
              </a:tabLst>
            </a:pPr>
            <a:r>
              <a:rPr dirty="0" baseline="1984" sz="2100" spc="-434">
                <a:solidFill>
                  <a:srgbClr val="C3CDCD"/>
                </a:solidFill>
                <a:latin typeface="Arial"/>
                <a:cs typeface="Arial"/>
              </a:rPr>
              <a:t>•</a:t>
            </a:r>
            <a:r>
              <a:rPr dirty="0" baseline="1984" sz="2100" spc="-434">
                <a:solidFill>
                  <a:srgbClr val="C3CDCD"/>
                </a:solidFill>
                <a:latin typeface="Arial"/>
                <a:cs typeface="Arial"/>
              </a:rPr>
              <a:t>	</a:t>
            </a:r>
            <a:r>
              <a:rPr dirty="0" sz="1650" spc="-345">
                <a:solidFill>
                  <a:srgbClr val="A3B1B1"/>
                </a:solidFill>
                <a:latin typeface="Times New Roman"/>
                <a:cs typeface="Times New Roman"/>
              </a:rPr>
              <a:t>•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0864" y="2254683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19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2679" y="2259411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54915" y="2290620"/>
            <a:ext cx="7874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5"/>
              </a:lnSpc>
            </a:pPr>
            <a:r>
              <a:rPr dirty="0" sz="1650" spc="40">
                <a:solidFill>
                  <a:srgbClr val="A3B1B1"/>
                </a:solidFill>
                <a:latin typeface="Times New Roman"/>
                <a:cs typeface="Times New Roman"/>
              </a:rPr>
              <a:t>•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2521" y="2276446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4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60628" y="2259411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89751" y="2269823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8841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6469" y="2368130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18365" y="2368785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7464" y="258286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59025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84739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3224" y="2930923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19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1077" y="290064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9442" y="2941333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37935" y="2717131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94552" y="2717282"/>
            <a:ext cx="126364" cy="415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latin typeface="Arial"/>
                <a:cs typeface="Arial"/>
              </a:rPr>
              <a:t>,</a:t>
            </a:r>
            <a:endParaRPr sz="25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87773" y="291388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30008" y="291388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9515" y="3249645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6469" y="3039641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18365" y="3040295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7464" y="325437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59025" y="3245856"/>
            <a:ext cx="0" cy="326390"/>
          </a:xfrm>
          <a:custGeom>
            <a:avLst/>
            <a:gdLst/>
            <a:ahLst/>
            <a:cxnLst/>
            <a:rect l="l" t="t" r="r" b="b"/>
            <a:pathLst>
              <a:path w="0" h="326389">
                <a:moveTo>
                  <a:pt x="0" y="0"/>
                </a:moveTo>
                <a:lnTo>
                  <a:pt x="0" y="326296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84739" y="3245856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30008" y="3259102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1538" y="3606221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6356" y="357215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17464" y="358067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59025" y="357215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89121" y="3597704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30008" y="358540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50864" y="3947646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8716" y="3917367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80248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5104" y="392588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34418" y="3706422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188673" y="3707077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89121" y="3942917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30008" y="3930612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58083" y="392588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15386" y="4172298"/>
            <a:ext cx="224154" cy="210185"/>
          </a:xfrm>
          <a:custGeom>
            <a:avLst/>
            <a:gdLst/>
            <a:ahLst/>
            <a:cxnLst/>
            <a:rect l="l" t="t" r="r" b="b"/>
            <a:pathLst>
              <a:path w="224154" h="210185">
                <a:moveTo>
                  <a:pt x="0" y="0"/>
                </a:moveTo>
                <a:lnTo>
                  <a:pt x="223732" y="0"/>
                </a:lnTo>
                <a:lnTo>
                  <a:pt x="223732" y="209852"/>
                </a:lnTo>
                <a:lnTo>
                  <a:pt x="0" y="209852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602685" y="4167755"/>
            <a:ext cx="30289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70" b="1">
                <a:solidFill>
                  <a:srgbClr val="FDFDFD"/>
                </a:solidFill>
                <a:latin typeface="Arial"/>
                <a:cs typeface="Arial"/>
              </a:rPr>
              <a:t>I</a:t>
            </a:r>
            <a:r>
              <a:rPr dirty="0" sz="1150" spc="-114" b="1">
                <a:solidFill>
                  <a:srgbClr val="C3CDCD"/>
                </a:solidFill>
                <a:latin typeface="Arial"/>
                <a:cs typeface="Arial"/>
              </a:rPr>
              <a:t>P</a:t>
            </a:r>
            <a:r>
              <a:rPr dirty="0" sz="1150" spc="-40" b="1">
                <a:solidFill>
                  <a:srgbClr val="C3CDCD"/>
                </a:solidFill>
                <a:latin typeface="Arial"/>
                <a:cs typeface="Arial"/>
              </a:rPr>
              <a:t>-</a:t>
            </a:r>
            <a:r>
              <a:rPr dirty="0" sz="1150" spc="-25" b="1">
                <a:solidFill>
                  <a:srgbClr val="C3CDCD"/>
                </a:solidFill>
                <a:latin typeface="Arial"/>
                <a:cs typeface="Arial"/>
              </a:rPr>
              <a:t>v.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38259" y="4121652"/>
            <a:ext cx="0" cy="356870"/>
          </a:xfrm>
          <a:custGeom>
            <a:avLst/>
            <a:gdLst/>
            <a:ahLst/>
            <a:cxnLst/>
            <a:rect l="l" t="t" r="r" b="b"/>
            <a:pathLst>
              <a:path w="0" h="356870">
                <a:moveTo>
                  <a:pt x="0" y="0"/>
                </a:moveTo>
                <a:lnTo>
                  <a:pt x="0" y="35635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212296" y="4119283"/>
            <a:ext cx="89535" cy="33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50" spc="-150">
                <a:solidFill>
                  <a:srgbClr val="C3CDCD"/>
                </a:solidFill>
                <a:latin typeface="Arial"/>
                <a:cs typeface="Arial"/>
              </a:rPr>
              <a:t>.</a:t>
            </a:r>
            <a:r>
              <a:rPr dirty="0" sz="2050" spc="-295">
                <a:latin typeface="Arial"/>
                <a:cs typeface="Arial"/>
              </a:rPr>
              <a:t>,</a:t>
            </a:r>
            <a:endParaRPr sz="205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4670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21847" y="4273003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56665" y="424366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1206200" y="4240790"/>
            <a:ext cx="6794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591818" y="4275838"/>
            <a:ext cx="0" cy="278130"/>
          </a:xfrm>
          <a:custGeom>
            <a:avLst/>
            <a:gdLst/>
            <a:ahLst/>
            <a:cxnLst/>
            <a:rect l="l" t="t" r="r" b="b"/>
            <a:pathLst>
              <a:path w="0" h="278129">
                <a:moveTo>
                  <a:pt x="0" y="0"/>
                </a:moveTo>
                <a:lnTo>
                  <a:pt x="0" y="278131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930008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55722" y="4252181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597958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53853" y="4624838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212831" y="4619698"/>
            <a:ext cx="58419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-270">
                <a:solidFill>
                  <a:srgbClr val="C3CDCD"/>
                </a:solidFill>
                <a:latin typeface="Times New Roman"/>
                <a:cs typeface="Times New Roman"/>
              </a:rPr>
              <a:t>•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88716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3533" y="4609698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877789" y="4173987"/>
            <a:ext cx="64769" cy="70929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844"/>
              </a:spcBef>
            </a:pPr>
            <a:r>
              <a:rPr dirty="0" sz="1550" spc="-28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650" spc="-29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6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59025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84739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930008" y="459739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257409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597958" y="459739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222878" y="1874902"/>
            <a:ext cx="2435860" cy="303022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3175">
              <a:lnSpc>
                <a:spcPct val="100000"/>
              </a:lnSpc>
              <a:spcBef>
                <a:spcPts val="705"/>
              </a:spcBef>
            </a:pPr>
            <a:r>
              <a:rPr dirty="0" sz="1400" spc="3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710"/>
              </a:spcBef>
              <a:tabLst>
                <a:tab pos="668655" algn="l"/>
                <a:tab pos="1002030" algn="l"/>
                <a:tab pos="1337945" algn="l"/>
              </a:tabLst>
            </a:pPr>
            <a:r>
              <a:rPr dirty="0" baseline="1683" sz="2475" spc="6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baseline="1915" sz="2175" spc="5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650" spc="40">
                <a:solidFill>
                  <a:srgbClr val="A3B1B1"/>
                </a:solidFill>
                <a:latin typeface="Times New Roman"/>
                <a:cs typeface="Times New Roman"/>
              </a:rPr>
              <a:t>•	</a:t>
            </a:r>
            <a:r>
              <a:rPr dirty="0" baseline="1851" sz="2250" spc="52">
                <a:solidFill>
                  <a:srgbClr val="C3CDCD"/>
                </a:solidFill>
                <a:latin typeface="Times New Roman"/>
                <a:cs typeface="Times New Roman"/>
              </a:rPr>
              <a:t>•</a:t>
            </a:r>
            <a:endParaRPr baseline="1851"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5"/>
              </a:spcBef>
              <a:tabLst>
                <a:tab pos="666115" algn="l"/>
                <a:tab pos="1000125" algn="l"/>
                <a:tab pos="1330960" algn="l"/>
              </a:tabLst>
            </a:pPr>
            <a:r>
              <a:rPr dirty="0" sz="1950" spc="-7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229"/>
              </a:spcBef>
              <a:tabLst>
                <a:tab pos="330200" algn="l"/>
                <a:tab pos="668020" algn="l"/>
                <a:tab pos="1336040" algn="l"/>
                <a:tab pos="1671320" algn="l"/>
              </a:tabLst>
            </a:pPr>
            <a:r>
              <a:rPr dirty="0" baseline="1683" sz="2475" spc="37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5555" sz="2250" spc="37">
                <a:solidFill>
                  <a:srgbClr val="C3CDCD"/>
                </a:solidFill>
                <a:latin typeface="Times New Roman"/>
                <a:cs typeface="Times New Roman"/>
              </a:rPr>
              <a:t>•	</a:t>
            </a:r>
            <a:r>
              <a:rPr dirty="0" sz="1850" spc="2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2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635">
              <a:lnSpc>
                <a:spcPct val="100000"/>
              </a:lnSpc>
              <a:spcBef>
                <a:spcPts val="375"/>
              </a:spcBef>
              <a:tabLst>
                <a:tab pos="666115" algn="l"/>
                <a:tab pos="1000125" algn="l"/>
                <a:tab pos="1330960" algn="l"/>
                <a:tab pos="1671320" algn="l"/>
              </a:tabLst>
            </a:pPr>
            <a:r>
              <a:rPr dirty="0" baseline="1501" sz="2775" spc="-5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229"/>
              </a:spcBef>
              <a:tabLst>
                <a:tab pos="325120" algn="l"/>
                <a:tab pos="666115" algn="l"/>
                <a:tab pos="1000125" algn="l"/>
                <a:tab pos="1337310" algn="l"/>
                <a:tab pos="1671320" algn="l"/>
              </a:tabLst>
            </a:pPr>
            <a:r>
              <a:rPr dirty="0" baseline="5376" sz="2325" spc="37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367" sz="2475" spc="2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2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380"/>
              </a:spcBef>
              <a:tabLst>
                <a:tab pos="325120" algn="l"/>
                <a:tab pos="661035" algn="l"/>
                <a:tab pos="1337310" algn="l"/>
                <a:tab pos="1671320" algn="l"/>
                <a:tab pos="2006600" algn="l"/>
              </a:tabLst>
            </a:pPr>
            <a:r>
              <a:rPr dirty="0" baseline="1683" sz="2475" spc="6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4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67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367" sz="2475" spc="-525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-39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baseline="1501" sz="2775">
              <a:latin typeface="Arial"/>
              <a:cs typeface="Arial"/>
            </a:endParaRPr>
          </a:p>
          <a:p>
            <a:pPr marL="325755">
              <a:lnSpc>
                <a:spcPct val="100000"/>
              </a:lnSpc>
              <a:spcBef>
                <a:spcPts val="330"/>
              </a:spcBef>
              <a:tabLst>
                <a:tab pos="1337945" algn="l"/>
                <a:tab pos="1671320" algn="l"/>
                <a:tab pos="2001520" algn="l"/>
                <a:tab pos="2341880" algn="l"/>
              </a:tabLst>
            </a:pP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472" sz="2400" spc="-434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-494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330200">
              <a:lnSpc>
                <a:spcPct val="100000"/>
              </a:lnSpc>
              <a:spcBef>
                <a:spcPts val="360"/>
              </a:spcBef>
              <a:tabLst>
                <a:tab pos="1000125" algn="l"/>
                <a:tab pos="1330960" algn="l"/>
                <a:tab pos="1671320" algn="l"/>
                <a:tab pos="2005964" algn="l"/>
                <a:tab pos="2341880" algn="l"/>
              </a:tabLst>
            </a:pP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-1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r>
              <a:rPr dirty="0" sz="1950" spc="-15">
                <a:solidFill>
                  <a:srgbClr val="C3CDCD"/>
                </a:solidFill>
                <a:latin typeface="Arial"/>
                <a:cs typeface="Arial"/>
              </a:rPr>
              <a:t>	</a:t>
            </a:r>
            <a:r>
              <a:rPr dirty="0" sz="1850" spc="-1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928054" y="4622944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2889390" y="4618055"/>
            <a:ext cx="93345" cy="262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50" spc="-1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732281" y="1590479"/>
            <a:ext cx="3559175" cy="8445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>
              <a:lnSpc>
                <a:spcPts val="1270"/>
              </a:lnSpc>
              <a:spcBef>
                <a:spcPts val="235"/>
              </a:spcBef>
            </a:pPr>
            <a:r>
              <a:rPr dirty="0" sz="1150" spc="10">
                <a:solidFill>
                  <a:srgbClr val="0E4D7C"/>
                </a:solidFill>
                <a:latin typeface="Arial"/>
                <a:cs typeface="Arial"/>
              </a:rPr>
              <a:t>El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tercer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protocolo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nivel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red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es </a:t>
            </a:r>
            <a:r>
              <a:rPr dirty="0" sz="1150" spc="5">
                <a:solidFill>
                  <a:srgbClr val="0E4D7C"/>
                </a:solidFill>
                <a:latin typeface="Arial"/>
                <a:cs typeface="Arial"/>
              </a:rPr>
              <a:t>IP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(Internet 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- Protocolo </a:t>
            </a:r>
            <a:r>
              <a:rPr dirty="0" sz="1150" spc="15">
                <a:solidFill>
                  <a:srgbClr val="0E4D7C"/>
                </a:solidFill>
                <a:latin typeface="Arial"/>
                <a:cs typeface="Arial"/>
              </a:rPr>
              <a:t>Internet),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es uno de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los</a:t>
            </a:r>
            <a:r>
              <a:rPr dirty="0" sz="1150" spc="-2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pilares 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básicos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Internet,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ya que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permite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el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desarrollo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y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transporte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paquetes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datos, </a:t>
            </a:r>
            <a:r>
              <a:rPr dirty="0" sz="1150" spc="70">
                <a:solidFill>
                  <a:srgbClr val="0E4D7C"/>
                </a:solidFill>
                <a:latin typeface="Arial"/>
                <a:cs typeface="Arial"/>
              </a:rPr>
              <a:t>aunque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su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recepción</a:t>
            </a:r>
            <a:r>
              <a:rPr dirty="0" sz="1150" spc="-4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no</a:t>
            </a:r>
            <a:r>
              <a:rPr dirty="0" sz="1150" spc="-5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está</a:t>
            </a:r>
            <a:r>
              <a:rPr dirty="0" sz="1150" spc="-7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asegurada.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732281" y="2555184"/>
            <a:ext cx="3554095" cy="8445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>
              <a:lnSpc>
                <a:spcPts val="1270"/>
              </a:lnSpc>
              <a:spcBef>
                <a:spcPts val="235"/>
              </a:spcBef>
            </a:pP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Por </a:t>
            </a: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lo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tanto, el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protocolo </a:t>
            </a:r>
            <a:r>
              <a:rPr dirty="0" sz="1150" spc="5">
                <a:solidFill>
                  <a:srgbClr val="0E4D7C"/>
                </a:solidFill>
                <a:latin typeface="Arial"/>
                <a:cs typeface="Arial"/>
              </a:rPr>
              <a:t>IP </a:t>
            </a:r>
            <a:r>
              <a:rPr dirty="0" sz="1150" spc="75">
                <a:solidFill>
                  <a:srgbClr val="0E4D7C"/>
                </a:solidFill>
                <a:latin typeface="Arial"/>
                <a:cs typeface="Arial"/>
              </a:rPr>
              <a:t>actúa </a:t>
            </a:r>
            <a:r>
              <a:rPr dirty="0" sz="1150" spc="85">
                <a:solidFill>
                  <a:srgbClr val="0E4D7C"/>
                </a:solidFill>
                <a:latin typeface="Arial"/>
                <a:cs typeface="Arial"/>
              </a:rPr>
              <a:t>como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si fuera 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una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"distribuidora"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datos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encapsulados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o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empaquetados,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los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cuales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viajan por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distintas 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trayectorias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o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"caminos",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siendo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por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esto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último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por</a:t>
            </a:r>
            <a:r>
              <a:rPr dirty="0" sz="1150" spc="-3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lo</a:t>
            </a:r>
            <a:r>
              <a:rPr dirty="0" sz="1150" spc="-10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que</a:t>
            </a:r>
            <a:r>
              <a:rPr dirty="0" sz="1150" spc="-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no</a:t>
            </a:r>
            <a:r>
              <a:rPr dirty="0" sz="1150" spc="-6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se</a:t>
            </a:r>
            <a:r>
              <a:rPr dirty="0" sz="1150" spc="-13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garantiza</a:t>
            </a:r>
            <a:r>
              <a:rPr dirty="0" sz="1150" spc="-2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su</a:t>
            </a:r>
            <a:r>
              <a:rPr dirty="0" sz="1150" spc="-9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recepción.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732507" y="3519889"/>
            <a:ext cx="154559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Existen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dos</a:t>
            </a:r>
            <a:r>
              <a:rPr dirty="0" sz="1150" spc="-2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versiones: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5695" y="1834831"/>
            <a:ext cx="1411424" cy="1395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7060" y="781014"/>
            <a:ext cx="642620" cy="429259"/>
          </a:xfrm>
          <a:prstGeom prst="rect"/>
          <a:solidFill>
            <a:srgbClr val="529C90"/>
          </a:solidFill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350" spc="-145">
                <a:solidFill>
                  <a:srgbClr val="EFF6F4"/>
                </a:solidFill>
              </a:rPr>
              <a:t>1Pv6</a:t>
            </a:r>
            <a:endParaRPr sz="2350"/>
          </a:p>
        </p:txBody>
      </p:sp>
      <p:sp>
        <p:nvSpPr>
          <p:cNvPr id="4" name="object 4"/>
          <p:cNvSpPr txBox="1"/>
          <p:nvPr/>
        </p:nvSpPr>
        <p:spPr>
          <a:xfrm>
            <a:off x="2671173" y="1454574"/>
            <a:ext cx="30543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1905">
              <a:lnSpc>
                <a:spcPct val="100000"/>
              </a:lnSpc>
              <a:spcBef>
                <a:spcPts val="45"/>
              </a:spcBef>
            </a:pPr>
            <a:r>
              <a:rPr dirty="0" sz="1050" spc="25">
                <a:solidFill>
                  <a:srgbClr val="EFF6F4"/>
                </a:solidFill>
                <a:latin typeface="Arial"/>
                <a:cs typeface="Arial"/>
              </a:rPr>
              <a:t>IPv6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6200" y="1454574"/>
            <a:ext cx="530860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(</a:t>
            </a:r>
            <a:r>
              <a:rPr dirty="0" sz="1050" spc="35">
                <a:solidFill>
                  <a:srgbClr val="EFF6F4"/>
                </a:solidFill>
                <a:latin typeface="Arial"/>
                <a:cs typeface="Arial"/>
              </a:rPr>
              <a:t>Internet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28341" y="1454574"/>
            <a:ext cx="528955" cy="151765"/>
          </a:xfrm>
          <a:custGeom>
            <a:avLst/>
            <a:gdLst/>
            <a:ahLst/>
            <a:cxnLst/>
            <a:rect l="l" t="t" r="r" b="b"/>
            <a:pathLst>
              <a:path w="528954" h="151765">
                <a:moveTo>
                  <a:pt x="0" y="151326"/>
                </a:moveTo>
                <a:lnTo>
                  <a:pt x="528694" y="151326"/>
                </a:lnTo>
                <a:lnTo>
                  <a:pt x="528694" y="0"/>
                </a:lnTo>
                <a:lnTo>
                  <a:pt x="0" y="0"/>
                </a:lnTo>
                <a:lnTo>
                  <a:pt x="0" y="151326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15639" y="1447165"/>
            <a:ext cx="113792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0">
                <a:solidFill>
                  <a:srgbClr val="EFF6F4"/>
                </a:solidFill>
                <a:latin typeface="Arial"/>
                <a:cs typeface="Arial"/>
              </a:rPr>
              <a:t>Protocol</a:t>
            </a:r>
            <a:r>
              <a:rPr dirty="0" sz="1050" spc="175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40">
                <a:solidFill>
                  <a:srgbClr val="EFF6F4"/>
                </a:solidFill>
                <a:latin typeface="Arial"/>
                <a:cs typeface="Arial"/>
              </a:rPr>
              <a:t>versión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70317" y="1454574"/>
            <a:ext cx="13906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6</a:t>
            </a:r>
            <a:r>
              <a:rPr dirty="0" sz="1050" spc="20">
                <a:solidFill>
                  <a:srgbClr val="EFF6F4"/>
                </a:solidFill>
                <a:latin typeface="Arial"/>
                <a:cs typeface="Arial"/>
              </a:rPr>
              <a:t>)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6542" y="1454574"/>
            <a:ext cx="15430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25">
                <a:solidFill>
                  <a:srgbClr val="EFF6F4"/>
                </a:solidFill>
                <a:latin typeface="Arial"/>
                <a:cs typeface="Arial"/>
              </a:rPr>
              <a:t>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8168" y="1454574"/>
            <a:ext cx="14795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45"/>
              </a:spcBef>
            </a:pP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4514" y="1447165"/>
            <a:ext cx="104139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u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54051" y="1454574"/>
            <a:ext cx="58610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55">
                <a:solidFill>
                  <a:srgbClr val="EFF6F4"/>
                </a:solidFill>
                <a:latin typeface="Arial"/>
                <a:cs typeface="Arial"/>
              </a:rPr>
              <a:t>estándar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1173" y="1637098"/>
            <a:ext cx="763905" cy="11557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10"/>
              </a:lnSpc>
            </a:pPr>
            <a:r>
              <a:rPr dirty="0" sz="1050" spc="55">
                <a:solidFill>
                  <a:srgbClr val="EFF6F4"/>
                </a:solidFill>
                <a:latin typeface="Arial"/>
                <a:cs typeface="Arial"/>
              </a:rPr>
              <a:t>actualizado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92294" y="1637098"/>
            <a:ext cx="2873375" cy="11557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10"/>
              </a:lnSpc>
            </a:pPr>
            <a:r>
              <a:rPr dirty="0" sz="1050" spc="80">
                <a:solidFill>
                  <a:srgbClr val="EFF6F4"/>
                </a:solidFill>
                <a:latin typeface="Arial"/>
                <a:cs typeface="Arial"/>
              </a:rPr>
              <a:t>para </a:t>
            </a:r>
            <a:r>
              <a:rPr dirty="0" sz="1050" spc="45">
                <a:solidFill>
                  <a:srgbClr val="EFF6F4"/>
                </a:solidFill>
                <a:latin typeface="Arial"/>
                <a:cs typeface="Arial"/>
              </a:rPr>
              <a:t>identificar </a:t>
            </a:r>
            <a:r>
              <a:rPr dirty="0" sz="1050" spc="60">
                <a:solidFill>
                  <a:srgbClr val="EFF6F4"/>
                </a:solidFill>
                <a:latin typeface="Arial"/>
                <a:cs typeface="Arial"/>
              </a:rPr>
              <a:t>ordenadores </a:t>
            </a: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en </a:t>
            </a:r>
            <a:r>
              <a:rPr dirty="0" sz="1050" spc="35">
                <a:solidFill>
                  <a:srgbClr val="EFF6F4"/>
                </a:solidFill>
                <a:latin typeface="Arial"/>
                <a:cs typeface="Arial"/>
              </a:rPr>
              <a:t>Internet.</a:t>
            </a:r>
            <a:r>
              <a:rPr dirty="0" sz="1050" spc="120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40">
                <a:solidFill>
                  <a:srgbClr val="EFF6F4"/>
                </a:solidFill>
                <a:latin typeface="Arial"/>
                <a:cs typeface="Arial"/>
              </a:rPr>
              <a:t>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71173" y="1752497"/>
            <a:ext cx="330835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635">
              <a:lnSpc>
                <a:spcPts val="1145"/>
              </a:lnSpc>
              <a:spcBef>
                <a:spcPts val="45"/>
              </a:spcBef>
            </a:pP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igual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6200" y="1752497"/>
            <a:ext cx="253365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ts val="1145"/>
              </a:lnSpc>
              <a:spcBef>
                <a:spcPts val="45"/>
              </a:spcBef>
            </a:pPr>
            <a:r>
              <a:rPr dirty="0" sz="1050" spc="85">
                <a:solidFill>
                  <a:srgbClr val="EFF6F4"/>
                </a:solidFill>
                <a:latin typeface="Arial"/>
                <a:cs typeface="Arial"/>
              </a:rPr>
              <a:t>que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11482" y="1752497"/>
            <a:ext cx="2941320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ts val="1145"/>
              </a:lnSpc>
              <a:spcBef>
                <a:spcPts val="45"/>
              </a:spcBef>
            </a:pPr>
            <a:r>
              <a:rPr dirty="0" sz="1050" spc="25">
                <a:solidFill>
                  <a:srgbClr val="EFF6F4"/>
                </a:solidFill>
                <a:latin typeface="Arial"/>
                <a:cs typeface="Arial"/>
              </a:rPr>
              <a:t>IPv4, </a:t>
            </a:r>
            <a:r>
              <a:rPr dirty="0" sz="1050" spc="55">
                <a:solidFill>
                  <a:srgbClr val="EFF6F4"/>
                </a:solidFill>
                <a:latin typeface="Arial"/>
                <a:cs typeface="Arial"/>
              </a:rPr>
              <a:t>proporciona </a:t>
            </a: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un </a:t>
            </a:r>
            <a:r>
              <a:rPr dirty="0" sz="1050" spc="50">
                <a:solidFill>
                  <a:srgbClr val="EFF6F4"/>
                </a:solidFill>
                <a:latin typeface="Arial"/>
                <a:cs typeface="Arial"/>
              </a:rPr>
              <a:t>identificador </a:t>
            </a: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único</a:t>
            </a:r>
            <a:r>
              <a:rPr dirty="0" sz="1050" spc="125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80">
                <a:solidFill>
                  <a:srgbClr val="EFF6F4"/>
                </a:solidFill>
                <a:latin typeface="Arial"/>
                <a:cs typeface="Arial"/>
              </a:rPr>
              <a:t>a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71173" y="1903824"/>
            <a:ext cx="356235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ts val="1145"/>
              </a:lnSpc>
              <a:spcBef>
                <a:spcPts val="45"/>
              </a:spcBef>
            </a:pPr>
            <a:r>
              <a:rPr dirty="0" sz="1050" spc="100">
                <a:solidFill>
                  <a:srgbClr val="EFF6F4"/>
                </a:solidFill>
                <a:latin typeface="Arial"/>
                <a:cs typeface="Arial"/>
              </a:rPr>
              <a:t>cada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76200" y="1903824"/>
            <a:ext cx="737235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10795">
              <a:lnSpc>
                <a:spcPts val="1145"/>
              </a:lnSpc>
              <a:spcBef>
                <a:spcPts val="45"/>
              </a:spcBef>
            </a:pP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dispositivo,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85587" y="1903824"/>
            <a:ext cx="319405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ts val="1145"/>
              </a:lnSpc>
              <a:spcBef>
                <a:spcPts val="45"/>
              </a:spcBef>
            </a:pPr>
            <a:r>
              <a:rPr dirty="0" sz="1050" spc="70">
                <a:solidFill>
                  <a:srgbClr val="EFF6F4"/>
                </a:solidFill>
                <a:latin typeface="Arial"/>
                <a:cs typeface="Arial"/>
              </a:rPr>
              <a:t>pero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9752" y="1903824"/>
            <a:ext cx="2063114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ts val="1145"/>
              </a:lnSpc>
              <a:spcBef>
                <a:spcPts val="45"/>
              </a:spcBef>
            </a:pPr>
            <a:r>
              <a:rPr dirty="0" sz="1050" spc="85">
                <a:solidFill>
                  <a:srgbClr val="EFF6F4"/>
                </a:solidFill>
                <a:latin typeface="Arial"/>
                <a:cs typeface="Arial"/>
              </a:rPr>
              <a:t>uno que </a:t>
            </a:r>
            <a:r>
              <a:rPr dirty="0" sz="1050" spc="80">
                <a:solidFill>
                  <a:srgbClr val="EFF6F4"/>
                </a:solidFill>
                <a:latin typeface="Arial"/>
                <a:cs typeface="Arial"/>
              </a:rPr>
              <a:t>se </a:t>
            </a:r>
            <a:r>
              <a:rPr dirty="0" sz="1050" spc="85">
                <a:solidFill>
                  <a:srgbClr val="EFF6F4"/>
                </a:solidFill>
                <a:latin typeface="Arial"/>
                <a:cs typeface="Arial"/>
              </a:rPr>
              <a:t>ha </a:t>
            </a:r>
            <a:r>
              <a:rPr dirty="0" sz="1050" spc="60">
                <a:solidFill>
                  <a:srgbClr val="EFF6F4"/>
                </a:solidFill>
                <a:latin typeface="Arial"/>
                <a:cs typeface="Arial"/>
              </a:rPr>
              <a:t>ajustado</a:t>
            </a:r>
            <a:r>
              <a:rPr dirty="0" sz="1050" spc="185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80">
                <a:solidFill>
                  <a:srgbClr val="EFF6F4"/>
                </a:solidFill>
                <a:latin typeface="Arial"/>
                <a:cs typeface="Arial"/>
              </a:rPr>
              <a:t>para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71173" y="2055150"/>
            <a:ext cx="699770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70">
                <a:solidFill>
                  <a:srgbClr val="EFF6F4"/>
                </a:solidFill>
                <a:latin typeface="Arial"/>
                <a:cs typeface="Arial"/>
              </a:rPr>
              <a:t>adaptarse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80402" y="2055150"/>
            <a:ext cx="152400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45"/>
              </a:spcBef>
            </a:pPr>
            <a:r>
              <a:rPr dirty="0" sz="1050" spc="55">
                <a:solidFill>
                  <a:srgbClr val="EFF6F4"/>
                </a:solidFill>
                <a:latin typeface="Arial"/>
                <a:cs typeface="Arial"/>
              </a:rPr>
              <a:t>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49693" y="2055150"/>
            <a:ext cx="642620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45"/>
              </a:spcBef>
            </a:pPr>
            <a:r>
              <a:rPr dirty="0" sz="1050" spc="60">
                <a:solidFill>
                  <a:srgbClr val="EFF6F4"/>
                </a:solidFill>
                <a:latin typeface="Arial"/>
                <a:cs typeface="Arial"/>
              </a:rPr>
              <a:t>creciente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88127" y="2055150"/>
            <a:ext cx="160655" cy="182880"/>
          </a:xfrm>
          <a:custGeom>
            <a:avLst/>
            <a:gdLst/>
            <a:ahLst/>
            <a:cxnLst/>
            <a:rect l="l" t="t" r="r" b="b"/>
            <a:pathLst>
              <a:path w="160654" h="182880">
                <a:moveTo>
                  <a:pt x="0" y="0"/>
                </a:moveTo>
                <a:lnTo>
                  <a:pt x="160496" y="0"/>
                </a:lnTo>
                <a:lnTo>
                  <a:pt x="160496" y="182523"/>
                </a:lnTo>
                <a:lnTo>
                  <a:pt x="0" y="182523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532293" y="2047741"/>
            <a:ext cx="956310" cy="18605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55320" algn="l"/>
              </a:tabLst>
            </a:pP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número	de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88168" y="2055150"/>
            <a:ext cx="864869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45"/>
              </a:spcBef>
            </a:pPr>
            <a:r>
              <a:rPr dirty="0" sz="1050" spc="50">
                <a:solidFill>
                  <a:srgbClr val="EFF6F4"/>
                </a:solidFill>
                <a:latin typeface="Arial"/>
                <a:cs typeface="Arial"/>
              </a:rPr>
              <a:t>ordenadores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71173" y="2224439"/>
            <a:ext cx="801370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00"/>
              </a:lnSpc>
            </a:pPr>
            <a:r>
              <a:rPr dirty="0" sz="1050" spc="80">
                <a:solidFill>
                  <a:srgbClr val="EFF6F4"/>
                </a:solidFill>
                <a:latin typeface="Arial"/>
                <a:cs typeface="Arial"/>
              </a:rPr>
              <a:t>conectados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80402" y="2224439"/>
            <a:ext cx="1751964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0" rIns="0" bIns="0" rtlCol="0" vert="horz">
            <a:spAutoFit/>
          </a:bodyPr>
          <a:lstStyle/>
          <a:p>
            <a:pPr marL="3175">
              <a:lnSpc>
                <a:spcPts val="1200"/>
              </a:lnSpc>
            </a:pPr>
            <a:r>
              <a:rPr dirty="0" sz="1050" spc="85">
                <a:solidFill>
                  <a:srgbClr val="EFF6F4"/>
                </a:solidFill>
                <a:latin typeface="Arial"/>
                <a:cs typeface="Arial"/>
              </a:rPr>
              <a:t>a</a:t>
            </a:r>
            <a:r>
              <a:rPr dirty="0" sz="1050" spc="-70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50">
                <a:solidFill>
                  <a:srgbClr val="EFF6F4"/>
                </a:solidFill>
                <a:latin typeface="Arial"/>
                <a:cs typeface="Arial"/>
              </a:rPr>
              <a:t>Internet</a:t>
            </a:r>
            <a:r>
              <a:rPr dirty="0" sz="1050" spc="-75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70">
                <a:solidFill>
                  <a:srgbClr val="EFF6F4"/>
                </a:solidFill>
                <a:latin typeface="Arial"/>
                <a:cs typeface="Arial"/>
              </a:rPr>
              <a:t>en</a:t>
            </a:r>
            <a:r>
              <a:rPr dirty="0" sz="1050" spc="-90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50">
                <a:solidFill>
                  <a:srgbClr val="EFF6F4"/>
                </a:solidFill>
                <a:latin typeface="Arial"/>
                <a:cs typeface="Arial"/>
              </a:rPr>
              <a:t>la</a:t>
            </a:r>
            <a:r>
              <a:rPr dirty="0" sz="1050" spc="-50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60">
                <a:solidFill>
                  <a:srgbClr val="EFF6F4"/>
                </a:solidFill>
                <a:latin typeface="Arial"/>
                <a:cs typeface="Arial"/>
              </a:rPr>
              <a:t>actualidad.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2674379" y="2509129"/>
          <a:ext cx="3703955" cy="788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/>
                <a:gridCol w="269874"/>
                <a:gridCol w="2583179"/>
              </a:tblGrid>
              <a:tr h="485175">
                <a:tc gridSpan="3">
                  <a:txBody>
                    <a:bodyPr/>
                    <a:lstStyle/>
                    <a:p>
                      <a:pPr algn="just" marR="3175" indent="1270">
                        <a:lnSpc>
                          <a:spcPts val="1190"/>
                        </a:lnSpc>
                        <a:spcBef>
                          <a:spcPts val="140"/>
                        </a:spcBef>
                      </a:pPr>
                      <a:r>
                        <a:rPr dirty="0" sz="1050" spc="2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IPv6 </a:t>
                      </a:r>
                      <a:r>
                        <a:rPr dirty="0" sz="1050" spc="7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aumenta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el </a:t>
                      </a:r>
                      <a:r>
                        <a:rPr dirty="0" sz="1050" spc="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número de </a:t>
                      </a:r>
                      <a:r>
                        <a:rPr dirty="0" sz="1050" spc="4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direcciones </a:t>
                      </a:r>
                      <a:r>
                        <a:rPr dirty="0" sz="1050" spc="3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IP </a:t>
                      </a:r>
                      <a:r>
                        <a:rPr dirty="0" sz="1050" spc="4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posibles  </a:t>
                      </a:r>
                      <a:r>
                        <a:rPr dirty="0" sz="1050" spc="7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dirty="0" sz="1050" spc="-6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3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50" spc="-3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dirty="0" sz="1050" spc="-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4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mil</a:t>
                      </a:r>
                      <a:r>
                        <a:rPr dirty="0" sz="1050" spc="-5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4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millones</a:t>
                      </a:r>
                      <a:r>
                        <a:rPr dirty="0" sz="1050" spc="-3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50" spc="-1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3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IPv4</a:t>
                      </a:r>
                      <a:r>
                        <a:rPr dirty="0" sz="1050" spc="-7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hasta</a:t>
                      </a:r>
                      <a:r>
                        <a:rPr dirty="0" sz="1050" spc="-2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6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50" spc="-13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7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340</a:t>
                      </a:r>
                      <a:r>
                        <a:rPr dirty="0" sz="1050" spc="-12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4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billones</a:t>
                      </a:r>
                      <a:r>
                        <a:rPr dirty="0" sz="1050" spc="-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dirty="0" sz="1050" spc="4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billones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50" spc="3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billones. </a:t>
                      </a:r>
                      <a:r>
                        <a:rPr dirty="0" sz="1050" spc="3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IPv6 </a:t>
                      </a:r>
                      <a:r>
                        <a:rPr dirty="0" sz="1050" spc="4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se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escribe </a:t>
                      </a:r>
                      <a:r>
                        <a:rPr dirty="0" sz="1050" spc="9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como </a:t>
                      </a:r>
                      <a:r>
                        <a:rPr dirty="0" sz="1050" spc="7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una</a:t>
                      </a:r>
                      <a:r>
                        <a:rPr dirty="0" sz="1050" spc="2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8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cadena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17780">
                    <a:solidFill>
                      <a:srgbClr val="529C9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817">
                <a:tc>
                  <a:txBody>
                    <a:bodyPr/>
                    <a:lstStyle/>
                    <a:p>
                      <a:pPr>
                        <a:lnSpc>
                          <a:spcPts val="1060"/>
                        </a:lnSpc>
                      </a:pPr>
                      <a:r>
                        <a:rPr dirty="0" sz="1050" spc="6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hexadecimal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529C9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ts val="1080"/>
                        </a:lnSpc>
                      </a:pPr>
                      <a:r>
                        <a:rPr dirty="0" sz="1050" spc="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50" spc="2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4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dígitos</a:t>
                      </a:r>
                      <a:r>
                        <a:rPr dirty="0" sz="1050" spc="-2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6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50" spc="7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128</a:t>
                      </a:r>
                      <a:r>
                        <a:rPr dirty="0" sz="1050" spc="-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bits,</a:t>
                      </a:r>
                      <a:r>
                        <a:rPr dirty="0" sz="1050" spc="-9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50" spc="55">
                          <a:solidFill>
                            <a:srgbClr val="EFF6F4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dirty="0" sz="1150" spc="-55">
                          <a:solidFill>
                            <a:srgbClr val="EFF6F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una</a:t>
                      </a:r>
                      <a:r>
                        <a:rPr dirty="0" sz="1050" spc="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dirección</a:t>
                      </a:r>
                      <a:r>
                        <a:rPr dirty="0" sz="1050" spc="-2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3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IPv6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529C9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9835">
                <a:tc gridSpan="2">
                  <a:txBody>
                    <a:bodyPr/>
                    <a:lstStyle/>
                    <a:p>
                      <a:pPr>
                        <a:lnSpc>
                          <a:spcPts val="1050"/>
                        </a:lnSpc>
                      </a:pPr>
                      <a:r>
                        <a:rPr dirty="0" sz="1050" spc="5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típica</a:t>
                      </a:r>
                      <a:r>
                        <a:rPr dirty="0" sz="1050" spc="-9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7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es</a:t>
                      </a:r>
                      <a:r>
                        <a:rPr dirty="0" sz="1050" spc="-12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8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algo</a:t>
                      </a:r>
                      <a:r>
                        <a:rPr dirty="0" sz="1050" spc="-114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1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así: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529C9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3107015" y="3417087"/>
            <a:ext cx="2795905" cy="182880"/>
          </a:xfrm>
          <a:custGeom>
            <a:avLst/>
            <a:gdLst/>
            <a:ahLst/>
            <a:cxnLst/>
            <a:rect l="l" t="t" r="r" b="b"/>
            <a:pathLst>
              <a:path w="2795904" h="182879">
                <a:moveTo>
                  <a:pt x="0" y="0"/>
                </a:moveTo>
                <a:lnTo>
                  <a:pt x="2795734" y="0"/>
                </a:lnTo>
                <a:lnTo>
                  <a:pt x="2795734" y="182523"/>
                </a:lnTo>
                <a:lnTo>
                  <a:pt x="0" y="182523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107015" y="3417087"/>
            <a:ext cx="282130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200</a:t>
            </a:r>
            <a:r>
              <a:rPr dirty="0" sz="1000" spc="65">
                <a:solidFill>
                  <a:srgbClr val="EFF6F4"/>
                </a:solidFill>
                <a:latin typeface="Times New Roman"/>
                <a:cs typeface="Times New Roman"/>
              </a:rPr>
              <a:t>l</a:t>
            </a:r>
            <a:r>
              <a:rPr dirty="0" sz="1000" spc="-105">
                <a:solidFill>
                  <a:srgbClr val="EFF6F4"/>
                </a:solidFill>
                <a:latin typeface="Times New Roman"/>
                <a:cs typeface="Times New Roman"/>
              </a:rPr>
              <a:t> </a:t>
            </a: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:0ab8:85a2:0000:0000:8a3e:0370:7334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505833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2009" y="612453"/>
            <a:ext cx="1932939" cy="529590"/>
          </a:xfrm>
          <a:prstGeom prst="rect"/>
          <a:solidFill>
            <a:srgbClr val="529C90"/>
          </a:solidFill>
        </p:spPr>
        <p:txBody>
          <a:bodyPr wrap="square" lIns="0" tIns="215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dirty="0" sz="2900" spc="40">
                <a:solidFill>
                  <a:srgbClr val="F2F6F6"/>
                </a:solidFill>
              </a:rPr>
              <a:t>Beneficios</a:t>
            </a:r>
            <a:endParaRPr sz="2900"/>
          </a:p>
        </p:txBody>
      </p:sp>
      <p:sp>
        <p:nvSpPr>
          <p:cNvPr id="4" name="object 4"/>
          <p:cNvSpPr txBox="1"/>
          <p:nvPr/>
        </p:nvSpPr>
        <p:spPr>
          <a:xfrm>
            <a:off x="2594631" y="1450786"/>
            <a:ext cx="4030345" cy="68707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19050" rIns="0" bIns="0" rtlCol="0" vert="horz">
            <a:spAutoFit/>
          </a:bodyPr>
          <a:lstStyle/>
          <a:p>
            <a:pPr algn="just" marL="5715" indent="-6350">
              <a:lnSpc>
                <a:spcPct val="92600"/>
              </a:lnSpc>
              <a:spcBef>
                <a:spcPts val="150"/>
              </a:spcBef>
            </a:pPr>
            <a:r>
              <a:rPr dirty="0" sz="1150" spc="-45">
                <a:solidFill>
                  <a:srgbClr val="F2F6F6"/>
                </a:solidFill>
                <a:latin typeface="Arial"/>
                <a:cs typeface="Arial"/>
              </a:rPr>
              <a:t>1Pv6</a:t>
            </a:r>
            <a:r>
              <a:rPr dirty="0" sz="1150" spc="-6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35">
                <a:solidFill>
                  <a:srgbClr val="F2F6F6"/>
                </a:solidFill>
                <a:latin typeface="Arial"/>
                <a:cs typeface="Arial"/>
              </a:rPr>
              <a:t>agiliza</a:t>
            </a:r>
            <a:r>
              <a:rPr dirty="0" sz="1150" spc="30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40">
                <a:solidFill>
                  <a:srgbClr val="F2F6F6"/>
                </a:solidFill>
                <a:latin typeface="Arial"/>
                <a:cs typeface="Arial"/>
              </a:rPr>
              <a:t>las</a:t>
            </a:r>
            <a:r>
              <a:rPr dirty="0" sz="1150" spc="-1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transferencias</a:t>
            </a:r>
            <a:r>
              <a:rPr dirty="0" sz="1150" spc="-6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75">
                <a:solidFill>
                  <a:srgbClr val="F2F6F6"/>
                </a:solidFill>
                <a:latin typeface="Arial"/>
                <a:cs typeface="Arial"/>
              </a:rPr>
              <a:t>de</a:t>
            </a:r>
            <a:r>
              <a:rPr dirty="0" sz="1150" spc="-10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80">
                <a:solidFill>
                  <a:srgbClr val="F2F6F6"/>
                </a:solidFill>
                <a:latin typeface="Arial"/>
                <a:cs typeface="Arial"/>
              </a:rPr>
              <a:t>datos</a:t>
            </a:r>
            <a:r>
              <a:rPr dirty="0" sz="1150" spc="-3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65">
                <a:solidFill>
                  <a:srgbClr val="F2F6F6"/>
                </a:solidFill>
                <a:latin typeface="Arial"/>
                <a:cs typeface="Arial"/>
              </a:rPr>
              <a:t>al</a:t>
            </a:r>
            <a:r>
              <a:rPr dirty="0" sz="1150" spc="-4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70">
                <a:solidFill>
                  <a:srgbClr val="F2F6F6"/>
                </a:solidFill>
                <a:latin typeface="Arial"/>
                <a:cs typeface="Arial"/>
              </a:rPr>
              <a:t>hacer</a:t>
            </a:r>
            <a:r>
              <a:rPr dirty="0" sz="1150" spc="2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80">
                <a:solidFill>
                  <a:srgbClr val="F2F6F6"/>
                </a:solidFill>
                <a:latin typeface="Arial"/>
                <a:cs typeface="Arial"/>
              </a:rPr>
              <a:t>que</a:t>
            </a:r>
            <a:r>
              <a:rPr dirty="0" sz="1150" spc="-7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75">
                <a:solidFill>
                  <a:srgbClr val="F2F6F6"/>
                </a:solidFill>
                <a:latin typeface="Arial"/>
                <a:cs typeface="Arial"/>
              </a:rPr>
              <a:t>dos  </a:t>
            </a:r>
            <a:r>
              <a:rPr dirty="0" sz="1150" spc="45">
                <a:solidFill>
                  <a:srgbClr val="F2F6F6"/>
                </a:solidFill>
                <a:latin typeface="Arial"/>
                <a:cs typeface="Arial"/>
              </a:rPr>
              <a:t>direcciones </a:t>
            </a:r>
            <a:r>
              <a:rPr dirty="0" sz="1150" spc="75">
                <a:solidFill>
                  <a:srgbClr val="F2F6F6"/>
                </a:solidFill>
                <a:latin typeface="Arial"/>
                <a:cs typeface="Arial"/>
              </a:rPr>
              <a:t>sean </a:t>
            </a:r>
            <a:r>
              <a:rPr dirty="0" sz="1150" spc="60">
                <a:solidFill>
                  <a:srgbClr val="F2F6F6"/>
                </a:solidFill>
                <a:latin typeface="Arial"/>
                <a:cs typeface="Arial"/>
              </a:rPr>
              <a:t>directamente </a:t>
            </a:r>
            <a:r>
              <a:rPr dirty="0" sz="1150" spc="50">
                <a:solidFill>
                  <a:srgbClr val="F2F6F6"/>
                </a:solidFill>
                <a:latin typeface="Arial"/>
                <a:cs typeface="Arial"/>
              </a:rPr>
              <a:t>accesibles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entre  </a:t>
            </a:r>
            <a:r>
              <a:rPr dirty="0" sz="1150" spc="25">
                <a:solidFill>
                  <a:srgbClr val="F2F6F6"/>
                </a:solidFill>
                <a:latin typeface="Arial"/>
                <a:cs typeface="Arial"/>
              </a:rPr>
              <a:t>sí  </a:t>
            </a:r>
            <a:r>
              <a:rPr dirty="0" sz="1150" spc="50">
                <a:solidFill>
                  <a:srgbClr val="F2F6F6"/>
                </a:solidFill>
                <a:latin typeface="Arial"/>
                <a:cs typeface="Arial"/>
              </a:rPr>
              <a:t>nuevamente. </a:t>
            </a:r>
            <a:r>
              <a:rPr dirty="0" sz="1150" spc="-60">
                <a:solidFill>
                  <a:srgbClr val="F2F6F6"/>
                </a:solidFill>
                <a:latin typeface="Arial"/>
                <a:cs typeface="Arial"/>
              </a:rPr>
              <a:t>1Pv4 </a:t>
            </a:r>
            <a:r>
              <a:rPr dirty="0" sz="1150" spc="70">
                <a:solidFill>
                  <a:srgbClr val="F2F6F6"/>
                </a:solidFill>
                <a:latin typeface="Arial"/>
                <a:cs typeface="Arial"/>
              </a:rPr>
              <a:t>tuvo </a:t>
            </a:r>
            <a:r>
              <a:rPr dirty="0" sz="1150" spc="85">
                <a:solidFill>
                  <a:srgbClr val="F2F6F6"/>
                </a:solidFill>
                <a:latin typeface="Arial"/>
                <a:cs typeface="Arial"/>
              </a:rPr>
              <a:t>que </a:t>
            </a:r>
            <a:r>
              <a:rPr dirty="0" sz="1150" spc="40">
                <a:solidFill>
                  <a:srgbClr val="F2F6F6"/>
                </a:solidFill>
                <a:latin typeface="Arial"/>
                <a:cs typeface="Arial"/>
              </a:rPr>
              <a:t>introducir </a:t>
            </a:r>
            <a:r>
              <a:rPr dirty="0" sz="1150" spc="75">
                <a:solidFill>
                  <a:srgbClr val="F2F6F6"/>
                </a:solidFill>
                <a:latin typeface="Arial"/>
                <a:cs typeface="Arial"/>
              </a:rPr>
              <a:t>pasos </a:t>
            </a:r>
            <a:r>
              <a:rPr dirty="0" sz="1150" spc="50">
                <a:solidFill>
                  <a:srgbClr val="F2F6F6"/>
                </a:solidFill>
                <a:latin typeface="Arial"/>
                <a:cs typeface="Arial"/>
              </a:rPr>
              <a:t>adicionales  </a:t>
            </a:r>
            <a:r>
              <a:rPr dirty="0" sz="1150" spc="85">
                <a:solidFill>
                  <a:srgbClr val="F2F6F6"/>
                </a:solidFill>
                <a:latin typeface="Arial"/>
                <a:cs typeface="Arial"/>
              </a:rPr>
              <a:t>para</a:t>
            </a:r>
            <a:r>
              <a:rPr dirty="0" sz="1150" spc="-10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70">
                <a:solidFill>
                  <a:srgbClr val="F2F6F6"/>
                </a:solidFill>
                <a:latin typeface="Arial"/>
                <a:cs typeface="Arial"/>
              </a:rPr>
              <a:t>compensar</a:t>
            </a:r>
            <a:r>
              <a:rPr dirty="0" sz="1150" spc="1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F2F6F6"/>
                </a:solidFill>
                <a:latin typeface="Arial"/>
                <a:cs typeface="Arial"/>
              </a:rPr>
              <a:t>la</a:t>
            </a:r>
            <a:r>
              <a:rPr dirty="0" sz="1150" spc="-5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50">
                <a:solidFill>
                  <a:srgbClr val="F2F6F6"/>
                </a:solidFill>
                <a:latin typeface="Arial"/>
                <a:cs typeface="Arial"/>
              </a:rPr>
              <a:t>relativa</a:t>
            </a:r>
            <a:r>
              <a:rPr dirty="0" sz="1150" spc="-2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65">
                <a:solidFill>
                  <a:srgbClr val="F2F6F6"/>
                </a:solidFill>
                <a:latin typeface="Arial"/>
                <a:cs typeface="Arial"/>
              </a:rPr>
              <a:t>falta</a:t>
            </a:r>
            <a:r>
              <a:rPr dirty="0" sz="1150" spc="-8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100">
                <a:solidFill>
                  <a:srgbClr val="F2F6F6"/>
                </a:solidFill>
                <a:latin typeface="Arial"/>
                <a:cs typeface="Arial"/>
              </a:rPr>
              <a:t>de</a:t>
            </a:r>
            <a:r>
              <a:rPr dirty="0" sz="1150" spc="-100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F2F6F6"/>
                </a:solidFill>
                <a:latin typeface="Arial"/>
                <a:cs typeface="Arial"/>
              </a:rPr>
              <a:t>direcciones</a:t>
            </a:r>
            <a:r>
              <a:rPr dirty="0" sz="1150" spc="-3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F2F6F6"/>
                </a:solidFill>
                <a:latin typeface="Arial"/>
                <a:cs typeface="Arial"/>
              </a:rPr>
              <a:t>únicas.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00576" y="2268894"/>
            <a:ext cx="3998595" cy="200025"/>
          </a:xfrm>
          <a:custGeom>
            <a:avLst/>
            <a:gdLst/>
            <a:ahLst/>
            <a:cxnLst/>
            <a:rect l="l" t="t" r="r" b="b"/>
            <a:pathLst>
              <a:path w="3998595" h="200025">
                <a:moveTo>
                  <a:pt x="0" y="0"/>
                </a:moveTo>
                <a:lnTo>
                  <a:pt x="3998556" y="0"/>
                </a:lnTo>
                <a:lnTo>
                  <a:pt x="3998556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00921" y="2434407"/>
            <a:ext cx="637540" cy="200025"/>
          </a:xfrm>
          <a:custGeom>
            <a:avLst/>
            <a:gdLst/>
            <a:ahLst/>
            <a:cxnLst/>
            <a:rect l="l" t="t" r="r" b="b"/>
            <a:pathLst>
              <a:path w="637539" h="200025">
                <a:moveTo>
                  <a:pt x="0" y="0"/>
                </a:moveTo>
                <a:lnTo>
                  <a:pt x="637265" y="0"/>
                </a:lnTo>
                <a:lnTo>
                  <a:pt x="637265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99406" y="2434407"/>
            <a:ext cx="3299460" cy="200025"/>
          </a:xfrm>
          <a:custGeom>
            <a:avLst/>
            <a:gdLst/>
            <a:ahLst/>
            <a:cxnLst/>
            <a:rect l="l" t="t" r="r" b="b"/>
            <a:pathLst>
              <a:path w="3299459" h="200025">
                <a:moveTo>
                  <a:pt x="0" y="0"/>
                </a:moveTo>
                <a:lnTo>
                  <a:pt x="3299363" y="0"/>
                </a:lnTo>
                <a:lnTo>
                  <a:pt x="3299363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01174" y="2595191"/>
            <a:ext cx="160655" cy="165735"/>
          </a:xfrm>
          <a:custGeom>
            <a:avLst/>
            <a:gdLst/>
            <a:ahLst/>
            <a:cxnLst/>
            <a:rect l="l" t="t" r="r" b="b"/>
            <a:pathLst>
              <a:path w="160655" h="165735">
                <a:moveTo>
                  <a:pt x="0" y="165513"/>
                </a:moveTo>
                <a:lnTo>
                  <a:pt x="160496" y="165513"/>
                </a:lnTo>
                <a:lnTo>
                  <a:pt x="160496" y="0"/>
                </a:lnTo>
                <a:lnTo>
                  <a:pt x="0" y="0"/>
                </a:lnTo>
                <a:lnTo>
                  <a:pt x="0" y="165513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83525" y="2595191"/>
            <a:ext cx="401320" cy="200025"/>
          </a:xfrm>
          <a:custGeom>
            <a:avLst/>
            <a:gdLst/>
            <a:ahLst/>
            <a:cxnLst/>
            <a:rect l="l" t="t" r="r" b="b"/>
            <a:pathLst>
              <a:path w="401320" h="200025">
                <a:moveTo>
                  <a:pt x="0" y="0"/>
                </a:moveTo>
                <a:lnTo>
                  <a:pt x="401241" y="0"/>
                </a:lnTo>
                <a:lnTo>
                  <a:pt x="401241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17419" y="2595191"/>
            <a:ext cx="226695" cy="165735"/>
          </a:xfrm>
          <a:custGeom>
            <a:avLst/>
            <a:gdLst/>
            <a:ahLst/>
            <a:cxnLst/>
            <a:rect l="l" t="t" r="r" b="b"/>
            <a:pathLst>
              <a:path w="226695" h="165735">
                <a:moveTo>
                  <a:pt x="0" y="165513"/>
                </a:moveTo>
                <a:lnTo>
                  <a:pt x="226583" y="165513"/>
                </a:lnTo>
                <a:lnTo>
                  <a:pt x="226583" y="0"/>
                </a:lnTo>
                <a:lnTo>
                  <a:pt x="0" y="0"/>
                </a:lnTo>
                <a:lnTo>
                  <a:pt x="0" y="165513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75696" y="2595191"/>
            <a:ext cx="585470" cy="165735"/>
          </a:xfrm>
          <a:custGeom>
            <a:avLst/>
            <a:gdLst/>
            <a:ahLst/>
            <a:cxnLst/>
            <a:rect l="l" t="t" r="r" b="b"/>
            <a:pathLst>
              <a:path w="585470" h="165735">
                <a:moveTo>
                  <a:pt x="0" y="165513"/>
                </a:moveTo>
                <a:lnTo>
                  <a:pt x="585340" y="165513"/>
                </a:lnTo>
                <a:lnTo>
                  <a:pt x="585340" y="0"/>
                </a:lnTo>
                <a:lnTo>
                  <a:pt x="0" y="0"/>
                </a:lnTo>
                <a:lnTo>
                  <a:pt x="0" y="165513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92772" y="2595191"/>
            <a:ext cx="396875" cy="165735"/>
          </a:xfrm>
          <a:custGeom>
            <a:avLst/>
            <a:gdLst/>
            <a:ahLst/>
            <a:cxnLst/>
            <a:rect l="l" t="t" r="r" b="b"/>
            <a:pathLst>
              <a:path w="396875" h="165735">
                <a:moveTo>
                  <a:pt x="0" y="165513"/>
                </a:moveTo>
                <a:lnTo>
                  <a:pt x="396520" y="165513"/>
                </a:lnTo>
                <a:lnTo>
                  <a:pt x="396520" y="0"/>
                </a:lnTo>
                <a:lnTo>
                  <a:pt x="0" y="0"/>
                </a:lnTo>
                <a:lnTo>
                  <a:pt x="0" y="165513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17185" y="2595191"/>
            <a:ext cx="160655" cy="165735"/>
          </a:xfrm>
          <a:custGeom>
            <a:avLst/>
            <a:gdLst/>
            <a:ahLst/>
            <a:cxnLst/>
            <a:rect l="l" t="t" r="r" b="b"/>
            <a:pathLst>
              <a:path w="160654" h="165735">
                <a:moveTo>
                  <a:pt x="0" y="165513"/>
                </a:moveTo>
                <a:lnTo>
                  <a:pt x="160496" y="165513"/>
                </a:lnTo>
                <a:lnTo>
                  <a:pt x="160496" y="0"/>
                </a:lnTo>
                <a:lnTo>
                  <a:pt x="0" y="0"/>
                </a:lnTo>
                <a:lnTo>
                  <a:pt x="0" y="165513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00893" y="2595191"/>
            <a:ext cx="694055" cy="165735"/>
          </a:xfrm>
          <a:custGeom>
            <a:avLst/>
            <a:gdLst/>
            <a:ahLst/>
            <a:cxnLst/>
            <a:rect l="l" t="t" r="r" b="b"/>
            <a:pathLst>
              <a:path w="694054" h="165735">
                <a:moveTo>
                  <a:pt x="0" y="165513"/>
                </a:moveTo>
                <a:lnTo>
                  <a:pt x="693911" y="165513"/>
                </a:lnTo>
                <a:lnTo>
                  <a:pt x="693911" y="0"/>
                </a:lnTo>
                <a:lnTo>
                  <a:pt x="0" y="0"/>
                </a:lnTo>
                <a:lnTo>
                  <a:pt x="0" y="165513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26499" y="2595191"/>
            <a:ext cx="165735" cy="165735"/>
          </a:xfrm>
          <a:custGeom>
            <a:avLst/>
            <a:gdLst/>
            <a:ahLst/>
            <a:cxnLst/>
            <a:rect l="l" t="t" r="r" b="b"/>
            <a:pathLst>
              <a:path w="165735" h="165735">
                <a:moveTo>
                  <a:pt x="0" y="165513"/>
                </a:moveTo>
                <a:lnTo>
                  <a:pt x="165217" y="165513"/>
                </a:lnTo>
                <a:lnTo>
                  <a:pt x="165217" y="0"/>
                </a:lnTo>
                <a:lnTo>
                  <a:pt x="0" y="0"/>
                </a:lnTo>
                <a:lnTo>
                  <a:pt x="0" y="165513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19940" y="2595191"/>
            <a:ext cx="165735" cy="165735"/>
          </a:xfrm>
          <a:custGeom>
            <a:avLst/>
            <a:gdLst/>
            <a:ahLst/>
            <a:cxnLst/>
            <a:rect l="l" t="t" r="r" b="b"/>
            <a:pathLst>
              <a:path w="165734" h="165735">
                <a:moveTo>
                  <a:pt x="0" y="165513"/>
                </a:moveTo>
                <a:lnTo>
                  <a:pt x="165217" y="165513"/>
                </a:lnTo>
                <a:lnTo>
                  <a:pt x="165217" y="0"/>
                </a:lnTo>
                <a:lnTo>
                  <a:pt x="0" y="0"/>
                </a:lnTo>
                <a:lnTo>
                  <a:pt x="0" y="165513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00774" y="2760704"/>
            <a:ext cx="666115" cy="161290"/>
          </a:xfrm>
          <a:custGeom>
            <a:avLst/>
            <a:gdLst/>
            <a:ahLst/>
            <a:cxnLst/>
            <a:rect l="l" t="t" r="r" b="b"/>
            <a:pathLst>
              <a:path w="666114" h="161289">
                <a:moveTo>
                  <a:pt x="0" y="160784"/>
                </a:moveTo>
                <a:lnTo>
                  <a:pt x="665588" y="160784"/>
                </a:lnTo>
                <a:lnTo>
                  <a:pt x="665588" y="0"/>
                </a:lnTo>
                <a:lnTo>
                  <a:pt x="0" y="0"/>
                </a:lnTo>
                <a:lnTo>
                  <a:pt x="0" y="160784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32850" y="2760704"/>
            <a:ext cx="3257550" cy="161290"/>
          </a:xfrm>
          <a:custGeom>
            <a:avLst/>
            <a:gdLst/>
            <a:ahLst/>
            <a:cxnLst/>
            <a:rect l="l" t="t" r="r" b="b"/>
            <a:pathLst>
              <a:path w="3257550" h="161289">
                <a:moveTo>
                  <a:pt x="0" y="160784"/>
                </a:moveTo>
                <a:lnTo>
                  <a:pt x="3257029" y="160784"/>
                </a:lnTo>
                <a:lnTo>
                  <a:pt x="3257029" y="0"/>
                </a:lnTo>
                <a:lnTo>
                  <a:pt x="0" y="0"/>
                </a:lnTo>
                <a:lnTo>
                  <a:pt x="0" y="160784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01174" y="2921489"/>
            <a:ext cx="3997960" cy="165735"/>
          </a:xfrm>
          <a:custGeom>
            <a:avLst/>
            <a:gdLst/>
            <a:ahLst/>
            <a:cxnLst/>
            <a:rect l="l" t="t" r="r" b="b"/>
            <a:pathLst>
              <a:path w="3997959" h="165735">
                <a:moveTo>
                  <a:pt x="0" y="165513"/>
                </a:moveTo>
                <a:lnTo>
                  <a:pt x="3997959" y="165513"/>
                </a:lnTo>
                <a:lnTo>
                  <a:pt x="3997959" y="0"/>
                </a:lnTo>
                <a:lnTo>
                  <a:pt x="0" y="0"/>
                </a:lnTo>
                <a:lnTo>
                  <a:pt x="0" y="165513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01067" y="3087002"/>
            <a:ext cx="3998595" cy="161290"/>
          </a:xfrm>
          <a:custGeom>
            <a:avLst/>
            <a:gdLst/>
            <a:ahLst/>
            <a:cxnLst/>
            <a:rect l="l" t="t" r="r" b="b"/>
            <a:pathLst>
              <a:path w="3998595" h="161289">
                <a:moveTo>
                  <a:pt x="0" y="160783"/>
                </a:moveTo>
                <a:lnTo>
                  <a:pt x="3998358" y="160783"/>
                </a:lnTo>
                <a:lnTo>
                  <a:pt x="3998358" y="0"/>
                </a:lnTo>
                <a:lnTo>
                  <a:pt x="0" y="0"/>
                </a:lnTo>
                <a:lnTo>
                  <a:pt x="0" y="160783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01067" y="3247786"/>
            <a:ext cx="3988435" cy="200025"/>
          </a:xfrm>
          <a:custGeom>
            <a:avLst/>
            <a:gdLst/>
            <a:ahLst/>
            <a:cxnLst/>
            <a:rect l="l" t="t" r="r" b="b"/>
            <a:pathLst>
              <a:path w="3988434" h="200025">
                <a:moveTo>
                  <a:pt x="0" y="0"/>
                </a:moveTo>
                <a:lnTo>
                  <a:pt x="3988039" y="0"/>
                </a:lnTo>
                <a:lnTo>
                  <a:pt x="3988039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98647" y="3413299"/>
            <a:ext cx="453390" cy="200025"/>
          </a:xfrm>
          <a:custGeom>
            <a:avLst/>
            <a:gdLst/>
            <a:ahLst/>
            <a:cxnLst/>
            <a:rect l="l" t="t" r="r" b="b"/>
            <a:pathLst>
              <a:path w="453389" h="200025">
                <a:moveTo>
                  <a:pt x="0" y="0"/>
                </a:moveTo>
                <a:lnTo>
                  <a:pt x="453166" y="0"/>
                </a:lnTo>
                <a:lnTo>
                  <a:pt x="453166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14975" y="3413299"/>
            <a:ext cx="3477260" cy="200025"/>
          </a:xfrm>
          <a:custGeom>
            <a:avLst/>
            <a:gdLst/>
            <a:ahLst/>
            <a:cxnLst/>
            <a:rect l="l" t="t" r="r" b="b"/>
            <a:pathLst>
              <a:path w="3477259" h="200025">
                <a:moveTo>
                  <a:pt x="0" y="0"/>
                </a:moveTo>
                <a:lnTo>
                  <a:pt x="3476950" y="0"/>
                </a:lnTo>
                <a:lnTo>
                  <a:pt x="3476950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99857" y="3578812"/>
            <a:ext cx="358775" cy="161290"/>
          </a:xfrm>
          <a:custGeom>
            <a:avLst/>
            <a:gdLst/>
            <a:ahLst/>
            <a:cxnLst/>
            <a:rect l="l" t="t" r="r" b="b"/>
            <a:pathLst>
              <a:path w="358775" h="161289">
                <a:moveTo>
                  <a:pt x="0" y="160784"/>
                </a:moveTo>
                <a:lnTo>
                  <a:pt x="358757" y="160784"/>
                </a:lnTo>
                <a:lnTo>
                  <a:pt x="358757" y="0"/>
                </a:lnTo>
                <a:lnTo>
                  <a:pt x="0" y="0"/>
                </a:lnTo>
                <a:lnTo>
                  <a:pt x="0" y="160784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01253" y="3578812"/>
            <a:ext cx="741680" cy="200025"/>
          </a:xfrm>
          <a:custGeom>
            <a:avLst/>
            <a:gdLst/>
            <a:ahLst/>
            <a:cxnLst/>
            <a:rect l="l" t="t" r="r" b="b"/>
            <a:pathLst>
              <a:path w="741679" h="200025">
                <a:moveTo>
                  <a:pt x="0" y="0"/>
                </a:moveTo>
                <a:lnTo>
                  <a:pt x="741116" y="0"/>
                </a:lnTo>
                <a:lnTo>
                  <a:pt x="741116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74436" y="3578812"/>
            <a:ext cx="443865" cy="161290"/>
          </a:xfrm>
          <a:custGeom>
            <a:avLst/>
            <a:gdLst/>
            <a:ahLst/>
            <a:cxnLst/>
            <a:rect l="l" t="t" r="r" b="b"/>
            <a:pathLst>
              <a:path w="443864" h="161289">
                <a:moveTo>
                  <a:pt x="0" y="160784"/>
                </a:moveTo>
                <a:lnTo>
                  <a:pt x="443725" y="160784"/>
                </a:lnTo>
                <a:lnTo>
                  <a:pt x="443725" y="0"/>
                </a:lnTo>
                <a:lnTo>
                  <a:pt x="0" y="0"/>
                </a:lnTo>
                <a:lnTo>
                  <a:pt x="0" y="160784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67089" y="3578812"/>
            <a:ext cx="368300" cy="161290"/>
          </a:xfrm>
          <a:custGeom>
            <a:avLst/>
            <a:gdLst/>
            <a:ahLst/>
            <a:cxnLst/>
            <a:rect l="l" t="t" r="r" b="b"/>
            <a:pathLst>
              <a:path w="368300" h="161289">
                <a:moveTo>
                  <a:pt x="0" y="160784"/>
                </a:moveTo>
                <a:lnTo>
                  <a:pt x="368197" y="160784"/>
                </a:lnTo>
                <a:lnTo>
                  <a:pt x="368197" y="0"/>
                </a:lnTo>
                <a:lnTo>
                  <a:pt x="0" y="0"/>
                </a:lnTo>
                <a:lnTo>
                  <a:pt x="0" y="160784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69988" y="3578812"/>
            <a:ext cx="156210" cy="161290"/>
          </a:xfrm>
          <a:custGeom>
            <a:avLst/>
            <a:gdLst/>
            <a:ahLst/>
            <a:cxnLst/>
            <a:rect l="l" t="t" r="r" b="b"/>
            <a:pathLst>
              <a:path w="156210" h="161289">
                <a:moveTo>
                  <a:pt x="0" y="160784"/>
                </a:moveTo>
                <a:lnTo>
                  <a:pt x="155776" y="160784"/>
                </a:lnTo>
                <a:lnTo>
                  <a:pt x="155776" y="0"/>
                </a:lnTo>
                <a:lnTo>
                  <a:pt x="0" y="0"/>
                </a:lnTo>
                <a:lnTo>
                  <a:pt x="0" y="160784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62259" y="3578812"/>
            <a:ext cx="439420" cy="161290"/>
          </a:xfrm>
          <a:custGeom>
            <a:avLst/>
            <a:gdLst/>
            <a:ahLst/>
            <a:cxnLst/>
            <a:rect l="l" t="t" r="r" b="b"/>
            <a:pathLst>
              <a:path w="439420" h="161289">
                <a:moveTo>
                  <a:pt x="0" y="160784"/>
                </a:moveTo>
                <a:lnTo>
                  <a:pt x="439005" y="160784"/>
                </a:lnTo>
                <a:lnTo>
                  <a:pt x="439005" y="0"/>
                </a:lnTo>
                <a:lnTo>
                  <a:pt x="0" y="0"/>
                </a:lnTo>
                <a:lnTo>
                  <a:pt x="0" y="160784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47706" y="3578812"/>
            <a:ext cx="641985" cy="200025"/>
          </a:xfrm>
          <a:custGeom>
            <a:avLst/>
            <a:gdLst/>
            <a:ahLst/>
            <a:cxnLst/>
            <a:rect l="l" t="t" r="r" b="b"/>
            <a:pathLst>
              <a:path w="641984" h="200025">
                <a:moveTo>
                  <a:pt x="0" y="0"/>
                </a:moveTo>
                <a:lnTo>
                  <a:pt x="641986" y="0"/>
                </a:lnTo>
                <a:lnTo>
                  <a:pt x="641986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600774" y="3739597"/>
            <a:ext cx="892175" cy="200025"/>
          </a:xfrm>
          <a:custGeom>
            <a:avLst/>
            <a:gdLst/>
            <a:ahLst/>
            <a:cxnLst/>
            <a:rect l="l" t="t" r="r" b="b"/>
            <a:pathLst>
              <a:path w="892175" h="200025">
                <a:moveTo>
                  <a:pt x="0" y="0"/>
                </a:moveTo>
                <a:lnTo>
                  <a:pt x="892171" y="0"/>
                </a:lnTo>
                <a:lnTo>
                  <a:pt x="892171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43954" y="3739597"/>
            <a:ext cx="925830" cy="200025"/>
          </a:xfrm>
          <a:custGeom>
            <a:avLst/>
            <a:gdLst/>
            <a:ahLst/>
            <a:cxnLst/>
            <a:rect l="l" t="t" r="r" b="b"/>
            <a:pathLst>
              <a:path w="925829" h="200025">
                <a:moveTo>
                  <a:pt x="0" y="0"/>
                </a:moveTo>
                <a:lnTo>
                  <a:pt x="925215" y="0"/>
                </a:lnTo>
                <a:lnTo>
                  <a:pt x="925215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12971" y="3739597"/>
            <a:ext cx="1765935" cy="200025"/>
          </a:xfrm>
          <a:custGeom>
            <a:avLst/>
            <a:gdLst/>
            <a:ahLst/>
            <a:cxnLst/>
            <a:rect l="l" t="t" r="r" b="b"/>
            <a:pathLst>
              <a:path w="1765935" h="200025">
                <a:moveTo>
                  <a:pt x="0" y="0"/>
                </a:moveTo>
                <a:lnTo>
                  <a:pt x="1765461" y="0"/>
                </a:lnTo>
                <a:lnTo>
                  <a:pt x="1765461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585946" y="2261989"/>
            <a:ext cx="4036060" cy="167195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just" marL="12700" marR="5080" indent="1905">
              <a:lnSpc>
                <a:spcPct val="93200"/>
              </a:lnSpc>
              <a:spcBef>
                <a:spcPts val="195"/>
              </a:spcBef>
            </a:pPr>
            <a:r>
              <a:rPr dirty="0" sz="1150" spc="30">
                <a:solidFill>
                  <a:srgbClr val="F2F6F6"/>
                </a:solidFill>
                <a:latin typeface="Arial"/>
                <a:cs typeface="Arial"/>
              </a:rPr>
              <a:t>Ya no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será necesario </a:t>
            </a:r>
            <a:r>
              <a:rPr dirty="0" sz="1150" spc="45">
                <a:solidFill>
                  <a:srgbClr val="F2F6F6"/>
                </a:solidFill>
                <a:latin typeface="Arial"/>
                <a:cs typeface="Arial"/>
              </a:rPr>
              <a:t>verificar </a:t>
            </a:r>
            <a:r>
              <a:rPr dirty="0" sz="1150" spc="105">
                <a:solidFill>
                  <a:srgbClr val="F2F6F6"/>
                </a:solidFill>
                <a:latin typeface="Arial"/>
                <a:cs typeface="Arial"/>
              </a:rPr>
              <a:t>cada </a:t>
            </a:r>
            <a:r>
              <a:rPr dirty="0" sz="1150" spc="70">
                <a:solidFill>
                  <a:srgbClr val="F2F6F6"/>
                </a:solidFill>
                <a:latin typeface="Arial"/>
                <a:cs typeface="Arial"/>
              </a:rPr>
              <a:t>paquete </a:t>
            </a:r>
            <a:r>
              <a:rPr dirty="0" sz="1150" spc="80">
                <a:solidFill>
                  <a:srgbClr val="F2F6F6"/>
                </a:solidFill>
                <a:latin typeface="Arial"/>
                <a:cs typeface="Arial"/>
              </a:rPr>
              <a:t>de datos 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recibidos </a:t>
            </a:r>
            <a:r>
              <a:rPr dirty="0" sz="1150" spc="75">
                <a:solidFill>
                  <a:srgbClr val="F2F6F6"/>
                </a:solidFill>
                <a:latin typeface="Arial"/>
                <a:cs typeface="Arial"/>
              </a:rPr>
              <a:t>para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asegurarse </a:t>
            </a:r>
            <a:r>
              <a:rPr dirty="0" sz="1150" spc="65">
                <a:solidFill>
                  <a:srgbClr val="F2F6F6"/>
                </a:solidFill>
                <a:latin typeface="Arial"/>
                <a:cs typeface="Arial"/>
              </a:rPr>
              <a:t>de que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sea </a:t>
            </a:r>
            <a:r>
              <a:rPr dirty="0" sz="1150" spc="60">
                <a:solidFill>
                  <a:srgbClr val="F2F6F6"/>
                </a:solidFill>
                <a:latin typeface="Arial"/>
                <a:cs typeface="Arial"/>
              </a:rPr>
              <a:t>idéntico </a:t>
            </a:r>
            <a:r>
              <a:rPr dirty="0" sz="1150" spc="80">
                <a:solidFill>
                  <a:srgbClr val="F2F6F6"/>
                </a:solidFill>
                <a:latin typeface="Arial"/>
                <a:cs typeface="Arial"/>
              </a:rPr>
              <a:t>a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lo </a:t>
            </a:r>
            <a:r>
              <a:rPr dirty="0" sz="1150" spc="75">
                <a:solidFill>
                  <a:srgbClr val="F2F6F6"/>
                </a:solidFill>
                <a:latin typeface="Arial"/>
                <a:cs typeface="Arial"/>
              </a:rPr>
              <a:t>que  </a:t>
            </a:r>
            <a:r>
              <a:rPr dirty="0" sz="1150" spc="80">
                <a:solidFill>
                  <a:srgbClr val="F2F6F6"/>
                </a:solidFill>
                <a:latin typeface="Arial"/>
                <a:cs typeface="Arial"/>
              </a:rPr>
              <a:t>se </a:t>
            </a:r>
            <a:r>
              <a:rPr dirty="0" sz="1150" spc="30">
                <a:solidFill>
                  <a:srgbClr val="F2F6F6"/>
                </a:solidFill>
                <a:latin typeface="Arial"/>
                <a:cs typeface="Arial"/>
              </a:rPr>
              <a:t>envió,</a:t>
            </a:r>
            <a:r>
              <a:rPr dirty="0" sz="1150" spc="37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35">
                <a:solidFill>
                  <a:srgbClr val="F2F6F6"/>
                </a:solidFill>
                <a:latin typeface="Arial"/>
                <a:cs typeface="Arial"/>
              </a:rPr>
              <a:t>por </a:t>
            </a:r>
            <a:r>
              <a:rPr dirty="0" sz="1150" spc="40">
                <a:solidFill>
                  <a:srgbClr val="F2F6F6"/>
                </a:solidFill>
                <a:latin typeface="Arial"/>
                <a:cs typeface="Arial"/>
              </a:rPr>
              <a:t>ejemplo, </a:t>
            </a:r>
            <a:r>
              <a:rPr dirty="0" sz="1150" spc="95">
                <a:solidFill>
                  <a:srgbClr val="F2F6F6"/>
                </a:solidFill>
                <a:latin typeface="Arial"/>
                <a:cs typeface="Arial"/>
              </a:rPr>
              <a:t>como </a:t>
            </a:r>
            <a:r>
              <a:rPr dirty="0" sz="1150" spc="80">
                <a:solidFill>
                  <a:srgbClr val="F2F6F6"/>
                </a:solidFill>
                <a:latin typeface="Arial"/>
                <a:cs typeface="Arial"/>
              </a:rPr>
              <a:t>es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necesario  </a:t>
            </a:r>
            <a:r>
              <a:rPr dirty="0" sz="1150" spc="65">
                <a:solidFill>
                  <a:srgbClr val="F2F6F6"/>
                </a:solidFill>
                <a:latin typeface="Arial"/>
                <a:cs typeface="Arial"/>
              </a:rPr>
              <a:t>en un 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protocolo </a:t>
            </a:r>
            <a:r>
              <a:rPr dirty="0" sz="1150" spc="45">
                <a:solidFill>
                  <a:srgbClr val="F2F6F6"/>
                </a:solidFill>
                <a:latin typeface="Arial"/>
                <a:cs typeface="Arial"/>
              </a:rPr>
              <a:t>sin </a:t>
            </a:r>
            <a:r>
              <a:rPr dirty="0" sz="1150" spc="40">
                <a:solidFill>
                  <a:srgbClr val="F2F6F6"/>
                </a:solidFill>
                <a:latin typeface="Arial"/>
                <a:cs typeface="Arial"/>
              </a:rPr>
              <a:t>conexión. </a:t>
            </a:r>
            <a:r>
              <a:rPr dirty="0" sz="1150" spc="-65">
                <a:solidFill>
                  <a:srgbClr val="F2F6F6"/>
                </a:solidFill>
                <a:latin typeface="Arial"/>
                <a:cs typeface="Arial"/>
              </a:rPr>
              <a:t>1Pv4 </a:t>
            </a:r>
            <a:r>
              <a:rPr dirty="0" sz="1150" spc="35">
                <a:solidFill>
                  <a:srgbClr val="F2F6F6"/>
                </a:solidFill>
                <a:latin typeface="Arial"/>
                <a:cs typeface="Arial"/>
              </a:rPr>
              <a:t>utiliza </a:t>
            </a:r>
            <a:r>
              <a:rPr dirty="0" sz="1150" spc="60">
                <a:solidFill>
                  <a:srgbClr val="F2F6F6"/>
                </a:solidFill>
                <a:latin typeface="Arial"/>
                <a:cs typeface="Arial"/>
              </a:rPr>
              <a:t>un proceso </a:t>
            </a:r>
            <a:r>
              <a:rPr dirty="0" sz="1150" spc="65">
                <a:solidFill>
                  <a:srgbClr val="F2F6F6"/>
                </a:solidFill>
                <a:latin typeface="Arial"/>
                <a:cs typeface="Arial"/>
              </a:rPr>
              <a:t>llamado  </a:t>
            </a:r>
            <a:r>
              <a:rPr dirty="0" sz="1150" spc="75">
                <a:solidFill>
                  <a:srgbClr val="F2F6F6"/>
                </a:solidFill>
                <a:latin typeface="Arial"/>
                <a:cs typeface="Arial"/>
              </a:rPr>
              <a:t>suma </a:t>
            </a:r>
            <a:r>
              <a:rPr dirty="0" sz="1150" spc="65">
                <a:solidFill>
                  <a:srgbClr val="F2F6F6"/>
                </a:solidFill>
                <a:latin typeface="Arial"/>
                <a:cs typeface="Arial"/>
              </a:rPr>
              <a:t>de </a:t>
            </a:r>
            <a:r>
              <a:rPr dirty="0" sz="1150" spc="50">
                <a:solidFill>
                  <a:srgbClr val="F2F6F6"/>
                </a:solidFill>
                <a:latin typeface="Arial"/>
                <a:cs typeface="Arial"/>
              </a:rPr>
              <a:t>verificación </a:t>
            </a:r>
            <a:r>
              <a:rPr dirty="0" sz="1150" spc="75">
                <a:solidFill>
                  <a:srgbClr val="F2F6F6"/>
                </a:solidFill>
                <a:latin typeface="Arial"/>
                <a:cs typeface="Arial"/>
              </a:rPr>
              <a:t>para </a:t>
            </a:r>
            <a:r>
              <a:rPr dirty="0" sz="1150" spc="80">
                <a:solidFill>
                  <a:srgbClr val="F2F6F6"/>
                </a:solidFill>
                <a:latin typeface="Arial"/>
                <a:cs typeface="Arial"/>
              </a:rPr>
              <a:t>comprobar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la </a:t>
            </a:r>
            <a:r>
              <a:rPr dirty="0" sz="1150" spc="60">
                <a:solidFill>
                  <a:srgbClr val="F2F6F6"/>
                </a:solidFill>
                <a:latin typeface="Arial"/>
                <a:cs typeface="Arial"/>
              </a:rPr>
              <a:t>integridad </a:t>
            </a:r>
            <a:r>
              <a:rPr dirty="0" sz="1150" spc="75">
                <a:solidFill>
                  <a:srgbClr val="F2F6F6"/>
                </a:solidFill>
                <a:latin typeface="Arial"/>
                <a:cs typeface="Arial"/>
              </a:rPr>
              <a:t>de  </a:t>
            </a:r>
            <a:r>
              <a:rPr dirty="0" sz="1150" spc="60">
                <a:solidFill>
                  <a:srgbClr val="F2F6F6"/>
                </a:solidFill>
                <a:latin typeface="Arial"/>
                <a:cs typeface="Arial"/>
              </a:rPr>
              <a:t>los </a:t>
            </a:r>
            <a:r>
              <a:rPr dirty="0" sz="1150" spc="80">
                <a:solidFill>
                  <a:srgbClr val="F2F6F6"/>
                </a:solidFill>
                <a:latin typeface="Arial"/>
                <a:cs typeface="Arial"/>
              </a:rPr>
              <a:t>datos </a:t>
            </a:r>
            <a:r>
              <a:rPr dirty="0" sz="1150" spc="90">
                <a:solidFill>
                  <a:srgbClr val="F2F6F6"/>
                </a:solidFill>
                <a:latin typeface="Arial"/>
                <a:cs typeface="Arial"/>
              </a:rPr>
              <a:t>que </a:t>
            </a:r>
            <a:r>
              <a:rPr dirty="0" sz="1150" spc="60">
                <a:solidFill>
                  <a:srgbClr val="F2F6F6"/>
                </a:solidFill>
                <a:latin typeface="Arial"/>
                <a:cs typeface="Arial"/>
              </a:rPr>
              <a:t>se </a:t>
            </a:r>
            <a:r>
              <a:rPr dirty="0" sz="1150" spc="20">
                <a:solidFill>
                  <a:srgbClr val="F2F6F6"/>
                </a:solidFill>
                <a:latin typeface="Arial"/>
                <a:cs typeface="Arial"/>
              </a:rPr>
              <a:t>envían. </a:t>
            </a:r>
            <a:r>
              <a:rPr dirty="0" sz="1150" spc="30">
                <a:solidFill>
                  <a:srgbClr val="F2F6F6"/>
                </a:solidFill>
                <a:latin typeface="Arial"/>
                <a:cs typeface="Arial"/>
              </a:rPr>
              <a:t>La </a:t>
            </a:r>
            <a:r>
              <a:rPr dirty="0" sz="1150" spc="75">
                <a:solidFill>
                  <a:srgbClr val="F2F6F6"/>
                </a:solidFill>
                <a:latin typeface="Arial"/>
                <a:cs typeface="Arial"/>
              </a:rPr>
              <a:t>suma </a:t>
            </a:r>
            <a:r>
              <a:rPr dirty="0" sz="1150" spc="65">
                <a:solidFill>
                  <a:srgbClr val="F2F6F6"/>
                </a:solidFill>
                <a:latin typeface="Arial"/>
                <a:cs typeface="Arial"/>
              </a:rPr>
              <a:t>de </a:t>
            </a:r>
            <a:r>
              <a:rPr dirty="0" sz="1150" spc="50">
                <a:solidFill>
                  <a:srgbClr val="F2F6F6"/>
                </a:solidFill>
                <a:latin typeface="Arial"/>
                <a:cs typeface="Arial"/>
              </a:rPr>
              <a:t>verificación suele  </a:t>
            </a:r>
            <a:r>
              <a:rPr dirty="0" sz="1150" spc="35">
                <a:solidFill>
                  <a:srgbClr val="F2F6F6"/>
                </a:solidFill>
                <a:latin typeface="Arial"/>
                <a:cs typeface="Arial"/>
              </a:rPr>
              <a:t>llevarse </a:t>
            </a:r>
            <a:r>
              <a:rPr dirty="0" sz="1150" spc="50">
                <a:solidFill>
                  <a:srgbClr val="F2F6F6"/>
                </a:solidFill>
                <a:latin typeface="Arial"/>
                <a:cs typeface="Arial"/>
              </a:rPr>
              <a:t>a </a:t>
            </a:r>
            <a:r>
              <a:rPr dirty="0" sz="1150" spc="105">
                <a:solidFill>
                  <a:srgbClr val="F2F6F6"/>
                </a:solidFill>
                <a:latin typeface="Arial"/>
                <a:cs typeface="Arial"/>
              </a:rPr>
              <a:t>cabo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varias </a:t>
            </a:r>
            <a:r>
              <a:rPr dirty="0" sz="1150" spc="45">
                <a:solidFill>
                  <a:srgbClr val="F2F6F6"/>
                </a:solidFill>
                <a:latin typeface="Arial"/>
                <a:cs typeface="Arial"/>
              </a:rPr>
              <a:t>veces, ya que un </a:t>
            </a:r>
            <a:r>
              <a:rPr dirty="0" sz="1150" spc="50">
                <a:solidFill>
                  <a:srgbClr val="F2F6F6"/>
                </a:solidFill>
                <a:latin typeface="Arial"/>
                <a:cs typeface="Arial"/>
              </a:rPr>
              <a:t>router </a:t>
            </a:r>
            <a:r>
              <a:rPr dirty="0" sz="1150" spc="45">
                <a:solidFill>
                  <a:srgbClr val="F2F6F6"/>
                </a:solidFill>
                <a:latin typeface="Arial"/>
                <a:cs typeface="Arial"/>
              </a:rPr>
              <a:t>dirige el  </a:t>
            </a:r>
            <a:r>
              <a:rPr dirty="0" sz="1150" spc="60">
                <a:solidFill>
                  <a:srgbClr val="F2F6F6"/>
                </a:solidFill>
                <a:latin typeface="Arial"/>
                <a:cs typeface="Arial"/>
              </a:rPr>
              <a:t>tráfico </a:t>
            </a:r>
            <a:r>
              <a:rPr dirty="0" sz="1150" spc="95">
                <a:solidFill>
                  <a:srgbClr val="F2F6F6"/>
                </a:solidFill>
                <a:latin typeface="Arial"/>
                <a:cs typeface="Arial"/>
              </a:rPr>
              <a:t>a </a:t>
            </a:r>
            <a:r>
              <a:rPr dirty="0" sz="1150" spc="45">
                <a:solidFill>
                  <a:srgbClr val="F2F6F6"/>
                </a:solidFill>
                <a:latin typeface="Arial"/>
                <a:cs typeface="Arial"/>
              </a:rPr>
              <a:t>varios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ordenadores </a:t>
            </a:r>
            <a:r>
              <a:rPr dirty="0" sz="1150" spc="60">
                <a:solidFill>
                  <a:srgbClr val="F2F6F6"/>
                </a:solidFill>
                <a:latin typeface="Arial"/>
                <a:cs typeface="Arial"/>
              </a:rPr>
              <a:t>de una </a:t>
            </a:r>
            <a:r>
              <a:rPr dirty="0" sz="1150" spc="50">
                <a:solidFill>
                  <a:srgbClr val="F2F6F6"/>
                </a:solidFill>
                <a:latin typeface="Arial"/>
                <a:cs typeface="Arial"/>
              </a:rPr>
              <a:t>dirección. </a:t>
            </a:r>
            <a:r>
              <a:rPr dirty="0" sz="1150" spc="60">
                <a:solidFill>
                  <a:srgbClr val="F2F6F6"/>
                </a:solidFill>
                <a:latin typeface="Arial"/>
                <a:cs typeface="Arial"/>
              </a:rPr>
              <a:t>Cuando  </a:t>
            </a:r>
            <a:r>
              <a:rPr dirty="0" sz="1150" spc="105">
                <a:solidFill>
                  <a:srgbClr val="F2F6F6"/>
                </a:solidFill>
                <a:latin typeface="Arial"/>
                <a:cs typeface="Arial"/>
              </a:rPr>
              <a:t>cada </a:t>
            </a:r>
            <a:r>
              <a:rPr dirty="0" sz="1150" spc="40">
                <a:solidFill>
                  <a:srgbClr val="F2F6F6"/>
                </a:solidFill>
                <a:latin typeface="Arial"/>
                <a:cs typeface="Arial"/>
              </a:rPr>
              <a:t>dispositivo </a:t>
            </a:r>
            <a:r>
              <a:rPr dirty="0" sz="1150" spc="80">
                <a:solidFill>
                  <a:srgbClr val="F2F6F6"/>
                </a:solidFill>
                <a:latin typeface="Arial"/>
                <a:cs typeface="Arial"/>
              </a:rPr>
              <a:t>pueda</a:t>
            </a:r>
            <a:r>
              <a:rPr dirty="0" sz="1150" spc="47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F2F6F6"/>
                </a:solidFill>
                <a:latin typeface="Arial"/>
                <a:cs typeface="Arial"/>
              </a:rPr>
              <a:t>tener </a:t>
            </a:r>
            <a:r>
              <a:rPr dirty="0" sz="1150" spc="60">
                <a:solidFill>
                  <a:srgbClr val="F2F6F6"/>
                </a:solidFill>
                <a:latin typeface="Arial"/>
                <a:cs typeface="Arial"/>
              </a:rPr>
              <a:t>su propia </a:t>
            </a:r>
            <a:r>
              <a:rPr dirty="0" sz="1150" spc="50">
                <a:solidFill>
                  <a:srgbClr val="F2F6F6"/>
                </a:solidFill>
                <a:latin typeface="Arial"/>
                <a:cs typeface="Arial"/>
              </a:rPr>
              <a:t>dirección 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permanente,</a:t>
            </a:r>
            <a:r>
              <a:rPr dirty="0" sz="1150" spc="-10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configurarlas</a:t>
            </a:r>
            <a:r>
              <a:rPr dirty="0" sz="1150" spc="-1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F2F6F6"/>
                </a:solidFill>
                <a:latin typeface="Arial"/>
                <a:cs typeface="Arial"/>
              </a:rPr>
              <a:t>será</a:t>
            </a:r>
            <a:r>
              <a:rPr dirty="0" sz="1150" spc="-75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90">
                <a:solidFill>
                  <a:srgbClr val="F2F6F6"/>
                </a:solidFill>
                <a:latin typeface="Arial"/>
                <a:cs typeface="Arial"/>
              </a:rPr>
              <a:t>mucho</a:t>
            </a:r>
            <a:r>
              <a:rPr dirty="0" sz="1150" spc="-70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95">
                <a:solidFill>
                  <a:srgbClr val="F2F6F6"/>
                </a:solidFill>
                <a:latin typeface="Arial"/>
                <a:cs typeface="Arial"/>
              </a:rPr>
              <a:t>más</a:t>
            </a:r>
            <a:r>
              <a:rPr dirty="0" sz="1150" spc="-100">
                <a:solidFill>
                  <a:srgbClr val="F2F6F6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F2F6F6"/>
                </a:solidFill>
                <a:latin typeface="Arial"/>
                <a:cs typeface="Arial"/>
              </a:rPr>
              <a:t>sencillo.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2098" y="5031600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95010" y="1786541"/>
            <a:ext cx="911225" cy="200025"/>
          </a:xfrm>
          <a:custGeom>
            <a:avLst/>
            <a:gdLst/>
            <a:ahLst/>
            <a:cxnLst/>
            <a:rect l="l" t="t" r="r" b="b"/>
            <a:pathLst>
              <a:path w="911225" h="200025">
                <a:moveTo>
                  <a:pt x="0" y="0"/>
                </a:moveTo>
                <a:lnTo>
                  <a:pt x="911053" y="0"/>
                </a:lnTo>
                <a:lnTo>
                  <a:pt x="911053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349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95010" y="1786541"/>
            <a:ext cx="911225" cy="200025"/>
          </a:xfrm>
          <a:custGeom>
            <a:avLst/>
            <a:gdLst/>
            <a:ahLst/>
            <a:cxnLst/>
            <a:rect l="l" t="t" r="r" b="b"/>
            <a:pathLst>
              <a:path w="911225" h="200025">
                <a:moveTo>
                  <a:pt x="0" y="0"/>
                </a:moveTo>
                <a:lnTo>
                  <a:pt x="911053" y="0"/>
                </a:lnTo>
                <a:lnTo>
                  <a:pt x="911053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349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2308" y="1779637"/>
            <a:ext cx="93916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25">
                <a:solidFill>
                  <a:srgbClr val="F0F6F6"/>
                </a:solidFill>
                <a:latin typeface="Arial"/>
                <a:cs typeface="Arial"/>
              </a:rPr>
              <a:t>comunicar.se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5695" y="1834831"/>
            <a:ext cx="1411424" cy="1395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7060" y="781014"/>
            <a:ext cx="642620" cy="429259"/>
          </a:xfrm>
          <a:prstGeom prst="rect"/>
          <a:solidFill>
            <a:srgbClr val="529C90"/>
          </a:solidFill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350" spc="-145">
                <a:solidFill>
                  <a:srgbClr val="EFF6F4"/>
                </a:solidFill>
              </a:rPr>
              <a:t>1Pv6</a:t>
            </a:r>
            <a:endParaRPr sz="2350"/>
          </a:p>
        </p:txBody>
      </p:sp>
      <p:sp>
        <p:nvSpPr>
          <p:cNvPr id="4" name="object 4"/>
          <p:cNvSpPr txBox="1"/>
          <p:nvPr/>
        </p:nvSpPr>
        <p:spPr>
          <a:xfrm>
            <a:off x="2671173" y="1454574"/>
            <a:ext cx="30543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1905">
              <a:lnSpc>
                <a:spcPct val="100000"/>
              </a:lnSpc>
              <a:spcBef>
                <a:spcPts val="45"/>
              </a:spcBef>
            </a:pPr>
            <a:r>
              <a:rPr dirty="0" sz="1050" spc="25">
                <a:solidFill>
                  <a:srgbClr val="EFF6F4"/>
                </a:solidFill>
                <a:latin typeface="Arial"/>
                <a:cs typeface="Arial"/>
              </a:rPr>
              <a:t>IPv6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6200" y="1454574"/>
            <a:ext cx="530860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(</a:t>
            </a:r>
            <a:r>
              <a:rPr dirty="0" sz="1050" spc="35">
                <a:solidFill>
                  <a:srgbClr val="EFF6F4"/>
                </a:solidFill>
                <a:latin typeface="Arial"/>
                <a:cs typeface="Arial"/>
              </a:rPr>
              <a:t>Internet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28341" y="1454574"/>
            <a:ext cx="528955" cy="151765"/>
          </a:xfrm>
          <a:custGeom>
            <a:avLst/>
            <a:gdLst/>
            <a:ahLst/>
            <a:cxnLst/>
            <a:rect l="l" t="t" r="r" b="b"/>
            <a:pathLst>
              <a:path w="528954" h="151765">
                <a:moveTo>
                  <a:pt x="0" y="151326"/>
                </a:moveTo>
                <a:lnTo>
                  <a:pt x="528694" y="151326"/>
                </a:lnTo>
                <a:lnTo>
                  <a:pt x="528694" y="0"/>
                </a:lnTo>
                <a:lnTo>
                  <a:pt x="0" y="0"/>
                </a:lnTo>
                <a:lnTo>
                  <a:pt x="0" y="151326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15639" y="1447165"/>
            <a:ext cx="113792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0">
                <a:solidFill>
                  <a:srgbClr val="EFF6F4"/>
                </a:solidFill>
                <a:latin typeface="Arial"/>
                <a:cs typeface="Arial"/>
              </a:rPr>
              <a:t>Protocol</a:t>
            </a:r>
            <a:r>
              <a:rPr dirty="0" sz="1050" spc="175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40">
                <a:solidFill>
                  <a:srgbClr val="EFF6F4"/>
                </a:solidFill>
                <a:latin typeface="Arial"/>
                <a:cs typeface="Arial"/>
              </a:rPr>
              <a:t>versión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70317" y="1454574"/>
            <a:ext cx="13906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6</a:t>
            </a:r>
            <a:r>
              <a:rPr dirty="0" sz="1050" spc="20">
                <a:solidFill>
                  <a:srgbClr val="EFF6F4"/>
                </a:solidFill>
                <a:latin typeface="Arial"/>
                <a:cs typeface="Arial"/>
              </a:rPr>
              <a:t>)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6542" y="1454574"/>
            <a:ext cx="15430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25">
                <a:solidFill>
                  <a:srgbClr val="EFF6F4"/>
                </a:solidFill>
                <a:latin typeface="Arial"/>
                <a:cs typeface="Arial"/>
              </a:rPr>
              <a:t>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8168" y="1454574"/>
            <a:ext cx="14795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45"/>
              </a:spcBef>
            </a:pP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4514" y="1447165"/>
            <a:ext cx="104139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u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54051" y="1454574"/>
            <a:ext cx="58610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55">
                <a:solidFill>
                  <a:srgbClr val="EFF6F4"/>
                </a:solidFill>
                <a:latin typeface="Arial"/>
                <a:cs typeface="Arial"/>
              </a:rPr>
              <a:t>estándar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1173" y="1637098"/>
            <a:ext cx="763905" cy="11557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10"/>
              </a:lnSpc>
            </a:pPr>
            <a:r>
              <a:rPr dirty="0" sz="1050" spc="55">
                <a:solidFill>
                  <a:srgbClr val="EFF6F4"/>
                </a:solidFill>
                <a:latin typeface="Arial"/>
                <a:cs typeface="Arial"/>
              </a:rPr>
              <a:t>actualizado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92294" y="1637098"/>
            <a:ext cx="2873375" cy="11557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10"/>
              </a:lnSpc>
            </a:pPr>
            <a:r>
              <a:rPr dirty="0" sz="1050" spc="80">
                <a:solidFill>
                  <a:srgbClr val="EFF6F4"/>
                </a:solidFill>
                <a:latin typeface="Arial"/>
                <a:cs typeface="Arial"/>
              </a:rPr>
              <a:t>para </a:t>
            </a:r>
            <a:r>
              <a:rPr dirty="0" sz="1050" spc="45">
                <a:solidFill>
                  <a:srgbClr val="EFF6F4"/>
                </a:solidFill>
                <a:latin typeface="Arial"/>
                <a:cs typeface="Arial"/>
              </a:rPr>
              <a:t>identificar </a:t>
            </a:r>
            <a:r>
              <a:rPr dirty="0" sz="1050" spc="60">
                <a:solidFill>
                  <a:srgbClr val="EFF6F4"/>
                </a:solidFill>
                <a:latin typeface="Arial"/>
                <a:cs typeface="Arial"/>
              </a:rPr>
              <a:t>ordenadores </a:t>
            </a: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en </a:t>
            </a:r>
            <a:r>
              <a:rPr dirty="0" sz="1050" spc="35">
                <a:solidFill>
                  <a:srgbClr val="EFF6F4"/>
                </a:solidFill>
                <a:latin typeface="Arial"/>
                <a:cs typeface="Arial"/>
              </a:rPr>
              <a:t>Internet.</a:t>
            </a:r>
            <a:r>
              <a:rPr dirty="0" sz="1050" spc="120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40">
                <a:solidFill>
                  <a:srgbClr val="EFF6F4"/>
                </a:solidFill>
                <a:latin typeface="Arial"/>
                <a:cs typeface="Arial"/>
              </a:rPr>
              <a:t>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71173" y="1752497"/>
            <a:ext cx="330835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635">
              <a:lnSpc>
                <a:spcPts val="1145"/>
              </a:lnSpc>
              <a:spcBef>
                <a:spcPts val="45"/>
              </a:spcBef>
            </a:pP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igual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6200" y="1752497"/>
            <a:ext cx="253365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ts val="1145"/>
              </a:lnSpc>
              <a:spcBef>
                <a:spcPts val="45"/>
              </a:spcBef>
            </a:pPr>
            <a:r>
              <a:rPr dirty="0" sz="1050" spc="85">
                <a:solidFill>
                  <a:srgbClr val="EFF6F4"/>
                </a:solidFill>
                <a:latin typeface="Arial"/>
                <a:cs typeface="Arial"/>
              </a:rPr>
              <a:t>que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11482" y="1752497"/>
            <a:ext cx="2941320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ts val="1145"/>
              </a:lnSpc>
              <a:spcBef>
                <a:spcPts val="45"/>
              </a:spcBef>
            </a:pPr>
            <a:r>
              <a:rPr dirty="0" sz="1050" spc="25">
                <a:solidFill>
                  <a:srgbClr val="EFF6F4"/>
                </a:solidFill>
                <a:latin typeface="Arial"/>
                <a:cs typeface="Arial"/>
              </a:rPr>
              <a:t>IPv4, </a:t>
            </a:r>
            <a:r>
              <a:rPr dirty="0" sz="1050" spc="55">
                <a:solidFill>
                  <a:srgbClr val="EFF6F4"/>
                </a:solidFill>
                <a:latin typeface="Arial"/>
                <a:cs typeface="Arial"/>
              </a:rPr>
              <a:t>proporciona </a:t>
            </a: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un </a:t>
            </a:r>
            <a:r>
              <a:rPr dirty="0" sz="1050" spc="50">
                <a:solidFill>
                  <a:srgbClr val="EFF6F4"/>
                </a:solidFill>
                <a:latin typeface="Arial"/>
                <a:cs typeface="Arial"/>
              </a:rPr>
              <a:t>identificador </a:t>
            </a: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único</a:t>
            </a:r>
            <a:r>
              <a:rPr dirty="0" sz="1050" spc="125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80">
                <a:solidFill>
                  <a:srgbClr val="EFF6F4"/>
                </a:solidFill>
                <a:latin typeface="Arial"/>
                <a:cs typeface="Arial"/>
              </a:rPr>
              <a:t>a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71173" y="1903824"/>
            <a:ext cx="356235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ts val="1145"/>
              </a:lnSpc>
              <a:spcBef>
                <a:spcPts val="45"/>
              </a:spcBef>
            </a:pPr>
            <a:r>
              <a:rPr dirty="0" sz="1050" spc="100">
                <a:solidFill>
                  <a:srgbClr val="EFF6F4"/>
                </a:solidFill>
                <a:latin typeface="Arial"/>
                <a:cs typeface="Arial"/>
              </a:rPr>
              <a:t>cada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76200" y="1903824"/>
            <a:ext cx="737235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10795">
              <a:lnSpc>
                <a:spcPts val="1145"/>
              </a:lnSpc>
              <a:spcBef>
                <a:spcPts val="45"/>
              </a:spcBef>
            </a:pP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dispositivo,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85587" y="1903824"/>
            <a:ext cx="319405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ts val="1145"/>
              </a:lnSpc>
              <a:spcBef>
                <a:spcPts val="45"/>
              </a:spcBef>
            </a:pPr>
            <a:r>
              <a:rPr dirty="0" sz="1050" spc="70">
                <a:solidFill>
                  <a:srgbClr val="EFF6F4"/>
                </a:solidFill>
                <a:latin typeface="Arial"/>
                <a:cs typeface="Arial"/>
              </a:rPr>
              <a:t>pero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9752" y="1903824"/>
            <a:ext cx="2063114" cy="15176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ts val="1145"/>
              </a:lnSpc>
              <a:spcBef>
                <a:spcPts val="45"/>
              </a:spcBef>
            </a:pPr>
            <a:r>
              <a:rPr dirty="0" sz="1050" spc="85">
                <a:solidFill>
                  <a:srgbClr val="EFF6F4"/>
                </a:solidFill>
                <a:latin typeface="Arial"/>
                <a:cs typeface="Arial"/>
              </a:rPr>
              <a:t>uno que </a:t>
            </a:r>
            <a:r>
              <a:rPr dirty="0" sz="1050" spc="80">
                <a:solidFill>
                  <a:srgbClr val="EFF6F4"/>
                </a:solidFill>
                <a:latin typeface="Arial"/>
                <a:cs typeface="Arial"/>
              </a:rPr>
              <a:t>se </a:t>
            </a:r>
            <a:r>
              <a:rPr dirty="0" sz="1050" spc="85">
                <a:solidFill>
                  <a:srgbClr val="EFF6F4"/>
                </a:solidFill>
                <a:latin typeface="Arial"/>
                <a:cs typeface="Arial"/>
              </a:rPr>
              <a:t>ha </a:t>
            </a:r>
            <a:r>
              <a:rPr dirty="0" sz="1050" spc="60">
                <a:solidFill>
                  <a:srgbClr val="EFF6F4"/>
                </a:solidFill>
                <a:latin typeface="Arial"/>
                <a:cs typeface="Arial"/>
              </a:rPr>
              <a:t>ajustado</a:t>
            </a:r>
            <a:r>
              <a:rPr dirty="0" sz="1050" spc="185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80">
                <a:solidFill>
                  <a:srgbClr val="EFF6F4"/>
                </a:solidFill>
                <a:latin typeface="Arial"/>
                <a:cs typeface="Arial"/>
              </a:rPr>
              <a:t>para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71173" y="2055150"/>
            <a:ext cx="699770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70">
                <a:solidFill>
                  <a:srgbClr val="EFF6F4"/>
                </a:solidFill>
                <a:latin typeface="Arial"/>
                <a:cs typeface="Arial"/>
              </a:rPr>
              <a:t>adaptarse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80402" y="2055150"/>
            <a:ext cx="152400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21590">
              <a:lnSpc>
                <a:spcPct val="100000"/>
              </a:lnSpc>
              <a:spcBef>
                <a:spcPts val="45"/>
              </a:spcBef>
            </a:pPr>
            <a:r>
              <a:rPr dirty="0" sz="1050" spc="55">
                <a:solidFill>
                  <a:srgbClr val="EFF6F4"/>
                </a:solidFill>
                <a:latin typeface="Arial"/>
                <a:cs typeface="Arial"/>
              </a:rPr>
              <a:t>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49693" y="2055150"/>
            <a:ext cx="642620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45"/>
              </a:spcBef>
            </a:pPr>
            <a:r>
              <a:rPr dirty="0" sz="1050" spc="60">
                <a:solidFill>
                  <a:srgbClr val="EFF6F4"/>
                </a:solidFill>
                <a:latin typeface="Arial"/>
                <a:cs typeface="Arial"/>
              </a:rPr>
              <a:t>creciente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88127" y="2055150"/>
            <a:ext cx="160655" cy="182880"/>
          </a:xfrm>
          <a:custGeom>
            <a:avLst/>
            <a:gdLst/>
            <a:ahLst/>
            <a:cxnLst/>
            <a:rect l="l" t="t" r="r" b="b"/>
            <a:pathLst>
              <a:path w="160654" h="182880">
                <a:moveTo>
                  <a:pt x="0" y="0"/>
                </a:moveTo>
                <a:lnTo>
                  <a:pt x="160496" y="0"/>
                </a:lnTo>
                <a:lnTo>
                  <a:pt x="160496" y="182523"/>
                </a:lnTo>
                <a:lnTo>
                  <a:pt x="0" y="182523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532293" y="2047741"/>
            <a:ext cx="956310" cy="18605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55320" algn="l"/>
              </a:tabLst>
            </a:pP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número	de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88168" y="2055150"/>
            <a:ext cx="864869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 marL="20320">
              <a:lnSpc>
                <a:spcPct val="100000"/>
              </a:lnSpc>
              <a:spcBef>
                <a:spcPts val="45"/>
              </a:spcBef>
            </a:pPr>
            <a:r>
              <a:rPr dirty="0" sz="1050" spc="50">
                <a:solidFill>
                  <a:srgbClr val="EFF6F4"/>
                </a:solidFill>
                <a:latin typeface="Arial"/>
                <a:cs typeface="Arial"/>
              </a:rPr>
              <a:t>ordenadores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671173" y="2224439"/>
            <a:ext cx="801370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00"/>
              </a:lnSpc>
            </a:pPr>
            <a:r>
              <a:rPr dirty="0" sz="1050" spc="80">
                <a:solidFill>
                  <a:srgbClr val="EFF6F4"/>
                </a:solidFill>
                <a:latin typeface="Arial"/>
                <a:cs typeface="Arial"/>
              </a:rPr>
              <a:t>conectados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80402" y="2224439"/>
            <a:ext cx="1751964" cy="169545"/>
          </a:xfrm>
          <a:prstGeom prst="rect">
            <a:avLst/>
          </a:prstGeom>
          <a:solidFill>
            <a:srgbClr val="529C90"/>
          </a:solidFill>
        </p:spPr>
        <p:txBody>
          <a:bodyPr wrap="square" lIns="0" tIns="0" rIns="0" bIns="0" rtlCol="0" vert="horz">
            <a:spAutoFit/>
          </a:bodyPr>
          <a:lstStyle/>
          <a:p>
            <a:pPr marL="3175">
              <a:lnSpc>
                <a:spcPts val="1200"/>
              </a:lnSpc>
            </a:pPr>
            <a:r>
              <a:rPr dirty="0" sz="1050" spc="85">
                <a:solidFill>
                  <a:srgbClr val="EFF6F4"/>
                </a:solidFill>
                <a:latin typeface="Arial"/>
                <a:cs typeface="Arial"/>
              </a:rPr>
              <a:t>a</a:t>
            </a:r>
            <a:r>
              <a:rPr dirty="0" sz="1050" spc="-70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50">
                <a:solidFill>
                  <a:srgbClr val="EFF6F4"/>
                </a:solidFill>
                <a:latin typeface="Arial"/>
                <a:cs typeface="Arial"/>
              </a:rPr>
              <a:t>Internet</a:t>
            </a:r>
            <a:r>
              <a:rPr dirty="0" sz="1050" spc="-75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70">
                <a:solidFill>
                  <a:srgbClr val="EFF6F4"/>
                </a:solidFill>
                <a:latin typeface="Arial"/>
                <a:cs typeface="Arial"/>
              </a:rPr>
              <a:t>en</a:t>
            </a:r>
            <a:r>
              <a:rPr dirty="0" sz="1050" spc="-90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50">
                <a:solidFill>
                  <a:srgbClr val="EFF6F4"/>
                </a:solidFill>
                <a:latin typeface="Arial"/>
                <a:cs typeface="Arial"/>
              </a:rPr>
              <a:t>la</a:t>
            </a:r>
            <a:r>
              <a:rPr dirty="0" sz="1050" spc="-50">
                <a:solidFill>
                  <a:srgbClr val="EFF6F4"/>
                </a:solidFill>
                <a:latin typeface="Arial"/>
                <a:cs typeface="Arial"/>
              </a:rPr>
              <a:t> </a:t>
            </a:r>
            <a:r>
              <a:rPr dirty="0" sz="1050" spc="60">
                <a:solidFill>
                  <a:srgbClr val="EFF6F4"/>
                </a:solidFill>
                <a:latin typeface="Arial"/>
                <a:cs typeface="Arial"/>
              </a:rPr>
              <a:t>actualidad.</a:t>
            </a:r>
            <a:endParaRPr sz="1050">
              <a:latin typeface="Arial"/>
              <a:cs typeface="Arial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2674379" y="2509129"/>
          <a:ext cx="3703955" cy="788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630"/>
                <a:gridCol w="269874"/>
                <a:gridCol w="2583179"/>
              </a:tblGrid>
              <a:tr h="485175">
                <a:tc gridSpan="3">
                  <a:txBody>
                    <a:bodyPr/>
                    <a:lstStyle/>
                    <a:p>
                      <a:pPr algn="just" marR="3175" indent="1270">
                        <a:lnSpc>
                          <a:spcPts val="1190"/>
                        </a:lnSpc>
                        <a:spcBef>
                          <a:spcPts val="140"/>
                        </a:spcBef>
                      </a:pPr>
                      <a:r>
                        <a:rPr dirty="0" sz="1050" spc="2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IPv6 </a:t>
                      </a:r>
                      <a:r>
                        <a:rPr dirty="0" sz="1050" spc="7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aumenta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el </a:t>
                      </a:r>
                      <a:r>
                        <a:rPr dirty="0" sz="1050" spc="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número de </a:t>
                      </a:r>
                      <a:r>
                        <a:rPr dirty="0" sz="1050" spc="4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direcciones </a:t>
                      </a:r>
                      <a:r>
                        <a:rPr dirty="0" sz="1050" spc="3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IP </a:t>
                      </a:r>
                      <a:r>
                        <a:rPr dirty="0" sz="1050" spc="4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posibles  </a:t>
                      </a:r>
                      <a:r>
                        <a:rPr dirty="0" sz="1050" spc="7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dirty="0" sz="1050" spc="-6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3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50" spc="-3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dirty="0" sz="1050" spc="-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4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mil</a:t>
                      </a:r>
                      <a:r>
                        <a:rPr dirty="0" sz="1050" spc="-5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4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millones</a:t>
                      </a:r>
                      <a:r>
                        <a:rPr dirty="0" sz="1050" spc="-3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50" spc="-1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3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IPv4</a:t>
                      </a:r>
                      <a:r>
                        <a:rPr dirty="0" sz="1050" spc="-7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hasta</a:t>
                      </a:r>
                      <a:r>
                        <a:rPr dirty="0" sz="1050" spc="-2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6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los</a:t>
                      </a:r>
                      <a:r>
                        <a:rPr dirty="0" sz="1050" spc="-13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7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340</a:t>
                      </a:r>
                      <a:r>
                        <a:rPr dirty="0" sz="1050" spc="-12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4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billones</a:t>
                      </a:r>
                      <a:r>
                        <a:rPr dirty="0" sz="1050" spc="-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dirty="0" sz="1050" spc="4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billones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dirty="0" sz="1050" spc="3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billones. </a:t>
                      </a:r>
                      <a:r>
                        <a:rPr dirty="0" sz="1050" spc="3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IPv6 </a:t>
                      </a:r>
                      <a:r>
                        <a:rPr dirty="0" sz="1050" spc="4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se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escribe </a:t>
                      </a:r>
                      <a:r>
                        <a:rPr dirty="0" sz="1050" spc="9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como </a:t>
                      </a:r>
                      <a:r>
                        <a:rPr dirty="0" sz="1050" spc="7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una</a:t>
                      </a:r>
                      <a:r>
                        <a:rPr dirty="0" sz="1050" spc="2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8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cadena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17780">
                    <a:solidFill>
                      <a:srgbClr val="529C9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817">
                <a:tc>
                  <a:txBody>
                    <a:bodyPr/>
                    <a:lstStyle/>
                    <a:p>
                      <a:pPr>
                        <a:lnSpc>
                          <a:spcPts val="1060"/>
                        </a:lnSpc>
                      </a:pPr>
                      <a:r>
                        <a:rPr dirty="0" sz="1050" spc="6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hexadecimal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529C9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0">
                        <a:lnSpc>
                          <a:spcPts val="1080"/>
                        </a:lnSpc>
                      </a:pPr>
                      <a:r>
                        <a:rPr dirty="0" sz="1050" spc="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50" spc="2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4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dígitos</a:t>
                      </a:r>
                      <a:r>
                        <a:rPr dirty="0" sz="1050" spc="-2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6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050" spc="7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128</a:t>
                      </a:r>
                      <a:r>
                        <a:rPr dirty="0" sz="1050" spc="-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bits,</a:t>
                      </a:r>
                      <a:r>
                        <a:rPr dirty="0" sz="1050" spc="-9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50" spc="55">
                          <a:solidFill>
                            <a:srgbClr val="EFF6F4"/>
                          </a:solidFill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dirty="0" sz="1150" spc="-55">
                          <a:solidFill>
                            <a:srgbClr val="EFF6F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una</a:t>
                      </a:r>
                      <a:r>
                        <a:rPr dirty="0" sz="1050" spc="6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5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dirección</a:t>
                      </a:r>
                      <a:r>
                        <a:rPr dirty="0" sz="1050" spc="-2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3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IPv6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529C9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9835">
                <a:tc gridSpan="2">
                  <a:txBody>
                    <a:bodyPr/>
                    <a:lstStyle/>
                    <a:p>
                      <a:pPr>
                        <a:lnSpc>
                          <a:spcPts val="1050"/>
                        </a:lnSpc>
                      </a:pPr>
                      <a:r>
                        <a:rPr dirty="0" sz="1050" spc="5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típica</a:t>
                      </a:r>
                      <a:r>
                        <a:rPr dirty="0" sz="1050" spc="-9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7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es</a:t>
                      </a:r>
                      <a:r>
                        <a:rPr dirty="0" sz="1050" spc="-12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80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algo</a:t>
                      </a:r>
                      <a:r>
                        <a:rPr dirty="0" sz="1050" spc="-114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15">
                          <a:solidFill>
                            <a:srgbClr val="EFF6F4"/>
                          </a:solidFill>
                          <a:latin typeface="Arial"/>
                          <a:cs typeface="Arial"/>
                        </a:rPr>
                        <a:t>así: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529C9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3107015" y="3417087"/>
            <a:ext cx="2795905" cy="182880"/>
          </a:xfrm>
          <a:custGeom>
            <a:avLst/>
            <a:gdLst/>
            <a:ahLst/>
            <a:cxnLst/>
            <a:rect l="l" t="t" r="r" b="b"/>
            <a:pathLst>
              <a:path w="2795904" h="182879">
                <a:moveTo>
                  <a:pt x="0" y="0"/>
                </a:moveTo>
                <a:lnTo>
                  <a:pt x="2795734" y="0"/>
                </a:lnTo>
                <a:lnTo>
                  <a:pt x="2795734" y="182523"/>
                </a:lnTo>
                <a:lnTo>
                  <a:pt x="0" y="182523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107015" y="3417087"/>
            <a:ext cx="2821305" cy="182880"/>
          </a:xfrm>
          <a:prstGeom prst="rect">
            <a:avLst/>
          </a:prstGeom>
          <a:solidFill>
            <a:srgbClr val="529C9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r>
              <a:rPr dirty="0" sz="1050" spc="65">
                <a:solidFill>
                  <a:srgbClr val="EFF6F4"/>
                </a:solidFill>
                <a:latin typeface="Arial"/>
                <a:cs typeface="Arial"/>
              </a:rPr>
              <a:t>200</a:t>
            </a:r>
            <a:r>
              <a:rPr dirty="0" sz="1000" spc="65">
                <a:solidFill>
                  <a:srgbClr val="EFF6F4"/>
                </a:solidFill>
                <a:latin typeface="Times New Roman"/>
                <a:cs typeface="Times New Roman"/>
              </a:rPr>
              <a:t>l</a:t>
            </a:r>
            <a:r>
              <a:rPr dirty="0" sz="1000" spc="-105">
                <a:solidFill>
                  <a:srgbClr val="EFF6F4"/>
                </a:solidFill>
                <a:latin typeface="Times New Roman"/>
                <a:cs typeface="Times New Roman"/>
              </a:rPr>
              <a:t> </a:t>
            </a:r>
            <a:r>
              <a:rPr dirty="0" sz="1050" spc="30">
                <a:solidFill>
                  <a:srgbClr val="EFF6F4"/>
                </a:solidFill>
                <a:latin typeface="Arial"/>
                <a:cs typeface="Arial"/>
              </a:rPr>
              <a:t>:0ab8:85a2:0000:0000:8a3e:0370:7334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6323" y="0"/>
            <a:ext cx="4272076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54281" y="2236792"/>
            <a:ext cx="0" cy="671830"/>
          </a:xfrm>
          <a:custGeom>
            <a:avLst/>
            <a:gdLst/>
            <a:ahLst/>
            <a:cxnLst/>
            <a:rect l="l" t="t" r="r" b="b"/>
            <a:pathLst>
              <a:path w="0" h="671830">
                <a:moveTo>
                  <a:pt x="0" y="671510"/>
                </a:moveTo>
                <a:lnTo>
                  <a:pt x="0" y="0"/>
                </a:lnTo>
              </a:path>
            </a:pathLst>
          </a:custGeom>
          <a:ln w="47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94605" y="862089"/>
            <a:ext cx="1827530" cy="400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50" spc="-45" b="1">
                <a:solidFill>
                  <a:srgbClr val="0E4D7C"/>
                </a:solidFill>
                <a:latin typeface="Arial"/>
                <a:cs typeface="Arial"/>
              </a:rPr>
              <a:t>Protocolo</a:t>
            </a:r>
            <a:r>
              <a:rPr dirty="0" sz="2450" spc="15" b="1">
                <a:solidFill>
                  <a:srgbClr val="0E4D7C"/>
                </a:solidFill>
                <a:latin typeface="Arial"/>
                <a:cs typeface="Arial"/>
              </a:rPr>
              <a:t> IP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2549" y="1956771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9987" y="1714594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6036" y="2030400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364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87372" y="2021601"/>
            <a:ext cx="9271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90" b="1">
                <a:solidFill>
                  <a:srgbClr val="C3CDCD"/>
                </a:solidFill>
                <a:latin typeface="Arial"/>
                <a:cs typeface="Arial"/>
              </a:rPr>
              <a:t>!11</a:t>
            </a:r>
            <a:endParaRPr sz="5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37935" y="1714594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4243" y="1714745"/>
            <a:ext cx="796925" cy="415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2625" algn="l"/>
              </a:tabLst>
            </a:pP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solidFill>
                  <a:srgbClr val="5D7475"/>
                </a:solidFill>
                <a:latin typeface="Arial"/>
                <a:cs typeface="Arial"/>
              </a:rPr>
              <a:t>,</a:t>
            </a:r>
            <a:r>
              <a:rPr dirty="0" sz="2550">
                <a:solidFill>
                  <a:srgbClr val="5D7475"/>
                </a:solidFill>
                <a:latin typeface="Arial"/>
                <a:cs typeface="Arial"/>
              </a:rPr>
              <a:t>	</a:t>
            </a: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93167" y="1956771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30936" y="1928386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54503" y="1924000"/>
            <a:ext cx="38417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0360" algn="l"/>
              </a:tabLst>
            </a:pPr>
            <a:r>
              <a:rPr dirty="0" baseline="1984" sz="2100" spc="-434">
                <a:solidFill>
                  <a:srgbClr val="C3CDCD"/>
                </a:solidFill>
                <a:latin typeface="Arial"/>
                <a:cs typeface="Arial"/>
              </a:rPr>
              <a:t>•</a:t>
            </a:r>
            <a:r>
              <a:rPr dirty="0" baseline="1984" sz="2100" spc="-434">
                <a:solidFill>
                  <a:srgbClr val="C3CDCD"/>
                </a:solidFill>
                <a:latin typeface="Arial"/>
                <a:cs typeface="Arial"/>
              </a:rPr>
              <a:t>	</a:t>
            </a:r>
            <a:r>
              <a:rPr dirty="0" sz="1650" spc="-345">
                <a:solidFill>
                  <a:srgbClr val="A3B1B1"/>
                </a:solidFill>
                <a:latin typeface="Times New Roman"/>
                <a:cs typeface="Times New Roman"/>
              </a:rPr>
              <a:t>•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0864" y="2254683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19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2679" y="2259411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54915" y="2290620"/>
            <a:ext cx="7874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5"/>
              </a:lnSpc>
            </a:pPr>
            <a:r>
              <a:rPr dirty="0" sz="1650" spc="40">
                <a:solidFill>
                  <a:srgbClr val="A3B1B1"/>
                </a:solidFill>
                <a:latin typeface="Times New Roman"/>
                <a:cs typeface="Times New Roman"/>
              </a:rPr>
              <a:t>•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2521" y="2276446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4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60628" y="2259411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89751" y="2269823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8841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6469" y="2368130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18365" y="2368785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7464" y="258286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59025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84739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3224" y="2930923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19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1077" y="290064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9442" y="2941333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37935" y="2717131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94552" y="2717282"/>
            <a:ext cx="126364" cy="415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latin typeface="Arial"/>
                <a:cs typeface="Arial"/>
              </a:rPr>
              <a:t>,</a:t>
            </a:r>
            <a:endParaRPr sz="25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87773" y="291388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30008" y="291388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9515" y="3249645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6469" y="3039641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18365" y="3040295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7464" y="325437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59025" y="3245856"/>
            <a:ext cx="0" cy="326390"/>
          </a:xfrm>
          <a:custGeom>
            <a:avLst/>
            <a:gdLst/>
            <a:ahLst/>
            <a:cxnLst/>
            <a:rect l="l" t="t" r="r" b="b"/>
            <a:pathLst>
              <a:path w="0" h="326389">
                <a:moveTo>
                  <a:pt x="0" y="0"/>
                </a:moveTo>
                <a:lnTo>
                  <a:pt x="0" y="326296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84739" y="3245856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30008" y="3259102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1538" y="3606221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6356" y="357215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17464" y="358067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59025" y="357215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89121" y="3597704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30008" y="358540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50864" y="3947646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8716" y="3917367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80248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5104" y="392588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34418" y="3706422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188673" y="3707077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89121" y="3942917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30008" y="3930612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58083" y="392588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15386" y="4172298"/>
            <a:ext cx="224154" cy="210185"/>
          </a:xfrm>
          <a:custGeom>
            <a:avLst/>
            <a:gdLst/>
            <a:ahLst/>
            <a:cxnLst/>
            <a:rect l="l" t="t" r="r" b="b"/>
            <a:pathLst>
              <a:path w="224154" h="210185">
                <a:moveTo>
                  <a:pt x="0" y="0"/>
                </a:moveTo>
                <a:lnTo>
                  <a:pt x="223732" y="0"/>
                </a:lnTo>
                <a:lnTo>
                  <a:pt x="223732" y="209852"/>
                </a:lnTo>
                <a:lnTo>
                  <a:pt x="0" y="209852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602685" y="4167755"/>
            <a:ext cx="30289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70" b="1">
                <a:solidFill>
                  <a:srgbClr val="FDFDFD"/>
                </a:solidFill>
                <a:latin typeface="Arial"/>
                <a:cs typeface="Arial"/>
              </a:rPr>
              <a:t>I</a:t>
            </a:r>
            <a:r>
              <a:rPr dirty="0" sz="1150" spc="-114" b="1">
                <a:solidFill>
                  <a:srgbClr val="C3CDCD"/>
                </a:solidFill>
                <a:latin typeface="Arial"/>
                <a:cs typeface="Arial"/>
              </a:rPr>
              <a:t>P</a:t>
            </a:r>
            <a:r>
              <a:rPr dirty="0" sz="1150" spc="-40" b="1">
                <a:solidFill>
                  <a:srgbClr val="C3CDCD"/>
                </a:solidFill>
                <a:latin typeface="Arial"/>
                <a:cs typeface="Arial"/>
              </a:rPr>
              <a:t>-</a:t>
            </a:r>
            <a:r>
              <a:rPr dirty="0" sz="1150" spc="-25" b="1">
                <a:solidFill>
                  <a:srgbClr val="C3CDCD"/>
                </a:solidFill>
                <a:latin typeface="Arial"/>
                <a:cs typeface="Arial"/>
              </a:rPr>
              <a:t>v.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38259" y="4121652"/>
            <a:ext cx="0" cy="356870"/>
          </a:xfrm>
          <a:custGeom>
            <a:avLst/>
            <a:gdLst/>
            <a:ahLst/>
            <a:cxnLst/>
            <a:rect l="l" t="t" r="r" b="b"/>
            <a:pathLst>
              <a:path w="0" h="356870">
                <a:moveTo>
                  <a:pt x="0" y="0"/>
                </a:moveTo>
                <a:lnTo>
                  <a:pt x="0" y="35635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212296" y="4119283"/>
            <a:ext cx="89535" cy="33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50" spc="-150">
                <a:solidFill>
                  <a:srgbClr val="C3CDCD"/>
                </a:solidFill>
                <a:latin typeface="Arial"/>
                <a:cs typeface="Arial"/>
              </a:rPr>
              <a:t>.</a:t>
            </a:r>
            <a:r>
              <a:rPr dirty="0" sz="2050" spc="-295">
                <a:latin typeface="Arial"/>
                <a:cs typeface="Arial"/>
              </a:rPr>
              <a:t>,</a:t>
            </a:r>
            <a:endParaRPr sz="205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4670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21847" y="4273003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56665" y="424366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1206200" y="4240790"/>
            <a:ext cx="6794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591818" y="4275838"/>
            <a:ext cx="0" cy="278130"/>
          </a:xfrm>
          <a:custGeom>
            <a:avLst/>
            <a:gdLst/>
            <a:ahLst/>
            <a:cxnLst/>
            <a:rect l="l" t="t" r="r" b="b"/>
            <a:pathLst>
              <a:path w="0" h="278129">
                <a:moveTo>
                  <a:pt x="0" y="0"/>
                </a:moveTo>
                <a:lnTo>
                  <a:pt x="0" y="278131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930008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55722" y="4252181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597958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53853" y="4624838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212831" y="4619698"/>
            <a:ext cx="58419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-270">
                <a:solidFill>
                  <a:srgbClr val="C3CDCD"/>
                </a:solidFill>
                <a:latin typeface="Times New Roman"/>
                <a:cs typeface="Times New Roman"/>
              </a:rPr>
              <a:t>•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88716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3533" y="4609698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877789" y="4173987"/>
            <a:ext cx="64769" cy="70929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844"/>
              </a:spcBef>
            </a:pPr>
            <a:r>
              <a:rPr dirty="0" sz="1550" spc="-28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650" spc="-29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6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59025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84739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930008" y="459739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257409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597958" y="459739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222878" y="1874902"/>
            <a:ext cx="2435860" cy="303022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3175">
              <a:lnSpc>
                <a:spcPct val="100000"/>
              </a:lnSpc>
              <a:spcBef>
                <a:spcPts val="705"/>
              </a:spcBef>
            </a:pPr>
            <a:r>
              <a:rPr dirty="0" sz="1400" spc="3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710"/>
              </a:spcBef>
              <a:tabLst>
                <a:tab pos="668655" algn="l"/>
                <a:tab pos="1002030" algn="l"/>
                <a:tab pos="1337945" algn="l"/>
              </a:tabLst>
            </a:pPr>
            <a:r>
              <a:rPr dirty="0" baseline="1683" sz="2475" spc="6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baseline="1915" sz="2175" spc="5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650" spc="40">
                <a:solidFill>
                  <a:srgbClr val="A3B1B1"/>
                </a:solidFill>
                <a:latin typeface="Times New Roman"/>
                <a:cs typeface="Times New Roman"/>
              </a:rPr>
              <a:t>•	</a:t>
            </a:r>
            <a:r>
              <a:rPr dirty="0" baseline="1851" sz="2250" spc="52">
                <a:solidFill>
                  <a:srgbClr val="C3CDCD"/>
                </a:solidFill>
                <a:latin typeface="Times New Roman"/>
                <a:cs typeface="Times New Roman"/>
              </a:rPr>
              <a:t>•</a:t>
            </a:r>
            <a:endParaRPr baseline="1851"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5"/>
              </a:spcBef>
              <a:tabLst>
                <a:tab pos="666115" algn="l"/>
                <a:tab pos="1000125" algn="l"/>
                <a:tab pos="1330960" algn="l"/>
              </a:tabLst>
            </a:pPr>
            <a:r>
              <a:rPr dirty="0" sz="1950" spc="-7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229"/>
              </a:spcBef>
              <a:tabLst>
                <a:tab pos="330200" algn="l"/>
                <a:tab pos="668020" algn="l"/>
                <a:tab pos="1336040" algn="l"/>
                <a:tab pos="1671320" algn="l"/>
              </a:tabLst>
            </a:pPr>
            <a:r>
              <a:rPr dirty="0" baseline="1683" sz="2475" spc="37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5555" sz="2250" spc="37">
                <a:solidFill>
                  <a:srgbClr val="C3CDCD"/>
                </a:solidFill>
                <a:latin typeface="Times New Roman"/>
                <a:cs typeface="Times New Roman"/>
              </a:rPr>
              <a:t>•	</a:t>
            </a:r>
            <a:r>
              <a:rPr dirty="0" sz="1850" spc="2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2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635">
              <a:lnSpc>
                <a:spcPct val="100000"/>
              </a:lnSpc>
              <a:spcBef>
                <a:spcPts val="375"/>
              </a:spcBef>
              <a:tabLst>
                <a:tab pos="666115" algn="l"/>
                <a:tab pos="1000125" algn="l"/>
                <a:tab pos="1330960" algn="l"/>
                <a:tab pos="1671320" algn="l"/>
              </a:tabLst>
            </a:pPr>
            <a:r>
              <a:rPr dirty="0" baseline="1501" sz="2775" spc="-5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229"/>
              </a:spcBef>
              <a:tabLst>
                <a:tab pos="325120" algn="l"/>
                <a:tab pos="666115" algn="l"/>
                <a:tab pos="1000125" algn="l"/>
                <a:tab pos="1337310" algn="l"/>
                <a:tab pos="1671320" algn="l"/>
              </a:tabLst>
            </a:pPr>
            <a:r>
              <a:rPr dirty="0" baseline="5376" sz="2325" spc="37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367" sz="2475" spc="2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2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380"/>
              </a:spcBef>
              <a:tabLst>
                <a:tab pos="325120" algn="l"/>
                <a:tab pos="661035" algn="l"/>
                <a:tab pos="1337310" algn="l"/>
                <a:tab pos="1671320" algn="l"/>
                <a:tab pos="2006600" algn="l"/>
              </a:tabLst>
            </a:pPr>
            <a:r>
              <a:rPr dirty="0" baseline="1683" sz="2475" spc="6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4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67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367" sz="2475" spc="-525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-39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baseline="1501" sz="2775">
              <a:latin typeface="Arial"/>
              <a:cs typeface="Arial"/>
            </a:endParaRPr>
          </a:p>
          <a:p>
            <a:pPr marL="325755">
              <a:lnSpc>
                <a:spcPct val="100000"/>
              </a:lnSpc>
              <a:spcBef>
                <a:spcPts val="330"/>
              </a:spcBef>
              <a:tabLst>
                <a:tab pos="1337945" algn="l"/>
                <a:tab pos="1671320" algn="l"/>
                <a:tab pos="2001520" algn="l"/>
                <a:tab pos="2341880" algn="l"/>
              </a:tabLst>
            </a:pP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472" sz="2400" spc="-434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-494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330200">
              <a:lnSpc>
                <a:spcPct val="100000"/>
              </a:lnSpc>
              <a:spcBef>
                <a:spcPts val="360"/>
              </a:spcBef>
              <a:tabLst>
                <a:tab pos="1000125" algn="l"/>
                <a:tab pos="1330960" algn="l"/>
                <a:tab pos="1671320" algn="l"/>
                <a:tab pos="2005964" algn="l"/>
                <a:tab pos="2341880" algn="l"/>
              </a:tabLst>
            </a:pP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-1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r>
              <a:rPr dirty="0" sz="1950" spc="-15">
                <a:solidFill>
                  <a:srgbClr val="C3CDCD"/>
                </a:solidFill>
                <a:latin typeface="Arial"/>
                <a:cs typeface="Arial"/>
              </a:rPr>
              <a:t>	</a:t>
            </a:r>
            <a:r>
              <a:rPr dirty="0" sz="1850" spc="-1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928054" y="4622944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2889390" y="4618055"/>
            <a:ext cx="93345" cy="262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50" spc="-1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732281" y="1590479"/>
            <a:ext cx="3559175" cy="8445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>
              <a:lnSpc>
                <a:spcPts val="1270"/>
              </a:lnSpc>
              <a:spcBef>
                <a:spcPts val="235"/>
              </a:spcBef>
            </a:pPr>
            <a:r>
              <a:rPr dirty="0" sz="1150" spc="10">
                <a:solidFill>
                  <a:srgbClr val="0E4D7C"/>
                </a:solidFill>
                <a:latin typeface="Arial"/>
                <a:cs typeface="Arial"/>
              </a:rPr>
              <a:t>El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tercer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protocolo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nivel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red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es </a:t>
            </a:r>
            <a:r>
              <a:rPr dirty="0" sz="1150" spc="5">
                <a:solidFill>
                  <a:srgbClr val="0E4D7C"/>
                </a:solidFill>
                <a:latin typeface="Arial"/>
                <a:cs typeface="Arial"/>
              </a:rPr>
              <a:t>IP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(Internet 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- Protocolo </a:t>
            </a:r>
            <a:r>
              <a:rPr dirty="0" sz="1150" spc="15">
                <a:solidFill>
                  <a:srgbClr val="0E4D7C"/>
                </a:solidFill>
                <a:latin typeface="Arial"/>
                <a:cs typeface="Arial"/>
              </a:rPr>
              <a:t>Internet),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es uno de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los</a:t>
            </a:r>
            <a:r>
              <a:rPr dirty="0" sz="1150" spc="-2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pilares 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básicos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Internet,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ya que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permite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el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desarrollo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y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transporte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paquetes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datos, </a:t>
            </a:r>
            <a:r>
              <a:rPr dirty="0" sz="1150" spc="70">
                <a:solidFill>
                  <a:srgbClr val="0E4D7C"/>
                </a:solidFill>
                <a:latin typeface="Arial"/>
                <a:cs typeface="Arial"/>
              </a:rPr>
              <a:t>aunque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su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recepción</a:t>
            </a:r>
            <a:r>
              <a:rPr dirty="0" sz="1150" spc="-4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no</a:t>
            </a:r>
            <a:r>
              <a:rPr dirty="0" sz="1150" spc="-5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está</a:t>
            </a:r>
            <a:r>
              <a:rPr dirty="0" sz="1150" spc="-7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asegurada.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732281" y="2555184"/>
            <a:ext cx="3554095" cy="8445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>
              <a:lnSpc>
                <a:spcPts val="1270"/>
              </a:lnSpc>
              <a:spcBef>
                <a:spcPts val="235"/>
              </a:spcBef>
            </a:pP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Por </a:t>
            </a: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lo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tanto, el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protocolo </a:t>
            </a:r>
            <a:r>
              <a:rPr dirty="0" sz="1150" spc="5">
                <a:solidFill>
                  <a:srgbClr val="0E4D7C"/>
                </a:solidFill>
                <a:latin typeface="Arial"/>
                <a:cs typeface="Arial"/>
              </a:rPr>
              <a:t>IP </a:t>
            </a:r>
            <a:r>
              <a:rPr dirty="0" sz="1150" spc="75">
                <a:solidFill>
                  <a:srgbClr val="0E4D7C"/>
                </a:solidFill>
                <a:latin typeface="Arial"/>
                <a:cs typeface="Arial"/>
              </a:rPr>
              <a:t>actúa </a:t>
            </a:r>
            <a:r>
              <a:rPr dirty="0" sz="1150" spc="85">
                <a:solidFill>
                  <a:srgbClr val="0E4D7C"/>
                </a:solidFill>
                <a:latin typeface="Arial"/>
                <a:cs typeface="Arial"/>
              </a:rPr>
              <a:t>como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si fuera 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una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"distribuidora"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datos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encapsulados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o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empaquetados,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los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cuales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viajan por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distintas 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trayectorias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o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"caminos",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siendo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por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esto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último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por</a:t>
            </a:r>
            <a:r>
              <a:rPr dirty="0" sz="1150" spc="-3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lo</a:t>
            </a:r>
            <a:r>
              <a:rPr dirty="0" sz="1150" spc="-10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que</a:t>
            </a:r>
            <a:r>
              <a:rPr dirty="0" sz="1150" spc="-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no</a:t>
            </a:r>
            <a:r>
              <a:rPr dirty="0" sz="1150" spc="-6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se</a:t>
            </a:r>
            <a:r>
              <a:rPr dirty="0" sz="1150" spc="-13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garantiza</a:t>
            </a:r>
            <a:r>
              <a:rPr dirty="0" sz="1150" spc="-2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su</a:t>
            </a:r>
            <a:r>
              <a:rPr dirty="0" sz="1150" spc="-9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recepción.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732507" y="3519889"/>
            <a:ext cx="154559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Existen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dos</a:t>
            </a:r>
            <a:r>
              <a:rPr dirty="0" sz="1150" spc="-2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versiones: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9683" y="0"/>
            <a:ext cx="6608716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17134" y="1773356"/>
            <a:ext cx="0" cy="1489710"/>
          </a:xfrm>
          <a:custGeom>
            <a:avLst/>
            <a:gdLst/>
            <a:ahLst/>
            <a:cxnLst/>
            <a:rect l="l" t="t" r="r" b="b"/>
            <a:pathLst>
              <a:path w="0" h="1489710">
                <a:moveTo>
                  <a:pt x="0" y="1489618"/>
                </a:moveTo>
                <a:lnTo>
                  <a:pt x="0" y="0"/>
                </a:lnTo>
              </a:path>
            </a:pathLst>
          </a:custGeom>
          <a:ln w="9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6331" y="174971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402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6237" y="1825481"/>
            <a:ext cx="64769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50" spc="-15" b="1">
                <a:solidFill>
                  <a:srgbClr val="1A1A1A"/>
                </a:solidFill>
                <a:latin typeface="Times New Roman"/>
                <a:cs typeface="Times New Roman"/>
              </a:rPr>
              <a:t>o</a:t>
            </a:r>
            <a:endParaRPr sz="105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1737" y="1990887"/>
          <a:ext cx="3375660" cy="130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2280"/>
                <a:gridCol w="1628140"/>
              </a:tblGrid>
              <a:tr h="179698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340"/>
                        </a:spcBef>
                        <a:tabLst>
                          <a:tab pos="934719" algn="l"/>
                        </a:tabLst>
                      </a:pPr>
                      <a:r>
                        <a:rPr dirty="0" sz="70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Versión   </a:t>
                      </a:r>
                      <a:r>
                        <a:rPr dirty="0" sz="700" spc="55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3968" sz="1050" spc="7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Longitud	</a:t>
                      </a:r>
                      <a:r>
                        <a:rPr dirty="0" sz="700">
                          <a:solidFill>
                            <a:srgbClr val="1A1A1A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700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ipo </a:t>
                      </a:r>
                      <a:r>
                        <a:rPr dirty="0" sz="700" spc="3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700" spc="-10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15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servicio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30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700" spc="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Longitud</a:t>
                      </a:r>
                      <a:r>
                        <a:rPr dirty="0" sz="700" spc="-60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10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9158">
                <a:tc>
                  <a:txBody>
                    <a:bodyPr/>
                    <a:lstStyle/>
                    <a:p>
                      <a:pPr algn="ctr" marL="6032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700" spc="10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Identificación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ts val="695"/>
                        </a:lnSpc>
                        <a:spcBef>
                          <a:spcPts val="229"/>
                        </a:spcBef>
                      </a:pPr>
                      <a:r>
                        <a:rPr dirty="0" sz="700" spc="5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Disntin </a:t>
                      </a:r>
                      <a:r>
                        <a:rPr dirty="0" sz="700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Desplazam</a:t>
                      </a:r>
                      <a:r>
                        <a:rPr dirty="0" sz="700">
                          <a:solidFill>
                            <a:srgbClr val="5B5B5B"/>
                          </a:solidFill>
                          <a:latin typeface="Arial"/>
                          <a:cs typeface="Arial"/>
                        </a:rPr>
                        <a:t>ie</a:t>
                      </a:r>
                      <a:r>
                        <a:rPr dirty="0" sz="700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nto </a:t>
                      </a:r>
                      <a:r>
                        <a:rPr dirty="0" sz="700" spc="10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700" spc="-9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fragmento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ts val="465"/>
                        </a:lnSpc>
                      </a:pPr>
                      <a:r>
                        <a:rPr dirty="0" sz="600" spc="25" b="1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tívos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4428">
                <a:tc>
                  <a:txBody>
                    <a:bodyPr/>
                    <a:lstStyle/>
                    <a:p>
                      <a:pPr algn="ctr" marR="39370">
                        <a:lnSpc>
                          <a:spcPct val="100000"/>
                        </a:lnSpc>
                        <a:spcBef>
                          <a:spcPts val="340"/>
                        </a:spcBef>
                        <a:tabLst>
                          <a:tab pos="1000125" algn="l"/>
                        </a:tabLst>
                      </a:pPr>
                      <a:r>
                        <a:rPr dirty="0" baseline="3968" sz="1050" spc="7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Tiempo</a:t>
                      </a:r>
                      <a:r>
                        <a:rPr dirty="0" baseline="3968" sz="1050" spc="-60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3968" sz="1050" spc="7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baseline="3968" sz="1050" spc="44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baseline="3968" sz="1050" spc="22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vida	</a:t>
                      </a:r>
                      <a:r>
                        <a:rPr dirty="0" sz="700" spc="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Protocolo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28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700" spc="15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Suma</a:t>
                      </a:r>
                      <a:r>
                        <a:rPr dirty="0" sz="700" spc="-7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3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700" spc="-60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1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comprobación</a:t>
                      </a:r>
                      <a:r>
                        <a:rPr dirty="0" sz="700" spc="-5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35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700" spc="-95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15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cabecera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9700">
                <a:tc gridSpan="2">
                  <a:txBody>
                    <a:bodyPr/>
                    <a:lstStyle/>
                    <a:p>
                      <a:pPr algn="ctr" marL="1600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700" spc="5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Dirección de</a:t>
                      </a:r>
                      <a:r>
                        <a:rPr dirty="0" sz="700" spc="-6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1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origen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9158">
                <a:tc gridSpan="2">
                  <a:txBody>
                    <a:bodyPr/>
                    <a:lstStyle/>
                    <a:p>
                      <a:pPr algn="ctr" marL="4381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700" spc="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Dirección </a:t>
                      </a:r>
                      <a:r>
                        <a:rPr dirty="0" sz="700" spc="3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700" spc="-7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dest</a:t>
                      </a:r>
                      <a:r>
                        <a:rPr dirty="0" sz="700" spc="5">
                          <a:solidFill>
                            <a:srgbClr val="5B5B5B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700" spc="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4428">
                <a:tc gridSpan="2">
                  <a:txBody>
                    <a:bodyPr/>
                    <a:lstStyle/>
                    <a:p>
                      <a:pPr algn="ctr" marL="7556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700" spc="5">
                          <a:solidFill>
                            <a:srgbClr val="343434"/>
                          </a:solidFill>
                          <a:latin typeface="Arial"/>
                          <a:cs typeface="Arial"/>
                        </a:rPr>
                        <a:t>Opciones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84428">
                <a:tc gridSpan="2">
                  <a:txBody>
                    <a:bodyPr/>
                    <a:lstStyle/>
                    <a:p>
                      <a:pPr algn="ctr" marL="355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700" spc="-5" b="1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Datos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4401109" y="1292752"/>
            <a:ext cx="11144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5" b="1">
                <a:solidFill>
                  <a:srgbClr val="13527E"/>
                </a:solidFill>
                <a:latin typeface="Arial"/>
                <a:cs typeface="Arial"/>
              </a:rPr>
              <a:t>Funcionamiento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584" y="1748767"/>
            <a:ext cx="17335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650" spc="45" b="1">
                <a:solidFill>
                  <a:srgbClr val="1A1A1A"/>
                </a:solidFill>
                <a:latin typeface="Arial"/>
                <a:cs typeface="Arial"/>
              </a:rPr>
              <a:t>B</a:t>
            </a:r>
            <a:r>
              <a:rPr dirty="0" sz="650" spc="40" b="1">
                <a:solidFill>
                  <a:srgbClr val="343434"/>
                </a:solidFill>
                <a:latin typeface="Arial"/>
                <a:cs typeface="Arial"/>
              </a:rPr>
              <a:t>i</a:t>
            </a:r>
            <a:r>
              <a:rPr dirty="0" sz="650" spc="-5" b="1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dirty="0" sz="650" spc="40" b="1">
                <a:solidFill>
                  <a:srgbClr val="343434"/>
                </a:solidFill>
                <a:latin typeface="Arial"/>
                <a:cs typeface="Arial"/>
              </a:rPr>
              <a:t>s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2189" y="1870078"/>
            <a:ext cx="7366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5" b="1">
                <a:solidFill>
                  <a:srgbClr val="1A1A1A"/>
                </a:solidFill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4515" y="1870078"/>
            <a:ext cx="7366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5" b="1">
                <a:solidFill>
                  <a:srgbClr val="1A1A1A"/>
                </a:solidFill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56696" y="1870078"/>
            <a:ext cx="123189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343434"/>
                </a:solidFill>
                <a:latin typeface="Times New Roman"/>
                <a:cs typeface="Times New Roman"/>
              </a:rPr>
              <a:t>1</a:t>
            </a:r>
            <a:r>
              <a:rPr dirty="0" sz="700" spc="-135" b="1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dirty="0" sz="700" spc="-10" b="1">
                <a:solidFill>
                  <a:srgbClr val="1A1A1A"/>
                </a:solidFill>
                <a:latin typeface="Times New Roman"/>
                <a:cs typeface="Times New Roman"/>
              </a:rPr>
              <a:t>6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62371" y="1870078"/>
            <a:ext cx="121920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20" b="1">
                <a:solidFill>
                  <a:srgbClr val="343434"/>
                </a:solidFill>
                <a:latin typeface="Arial"/>
                <a:cs typeface="Arial"/>
              </a:rPr>
              <a:t>19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64395" y="1876449"/>
            <a:ext cx="123825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50" b="1">
                <a:solidFill>
                  <a:srgbClr val="343434"/>
                </a:solidFill>
                <a:latin typeface="Arial"/>
                <a:cs typeface="Arial"/>
              </a:rPr>
              <a:t>3</a:t>
            </a:r>
            <a:r>
              <a:rPr dirty="0" sz="650" spc="-15" b="1">
                <a:solidFill>
                  <a:srgbClr val="1A1A1A"/>
                </a:solidFill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15986" y="1652546"/>
            <a:ext cx="2343785" cy="61531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just" marL="70485" marR="5080" indent="-58419">
              <a:lnSpc>
                <a:spcPct val="90400"/>
              </a:lnSpc>
              <a:spcBef>
                <a:spcPts val="180"/>
              </a:spcBef>
              <a:buClr>
                <a:srgbClr val="13527E"/>
              </a:buClr>
              <a:buChar char="•"/>
              <a:tabLst>
                <a:tab pos="71120" algn="l"/>
              </a:tabLst>
            </a:pPr>
            <a:r>
              <a:rPr dirty="0" sz="700" spc="-5">
                <a:solidFill>
                  <a:srgbClr val="236B8C"/>
                </a:solidFill>
                <a:latin typeface="Arial"/>
                <a:cs typeface="Arial"/>
              </a:rPr>
              <a:t>IP</a:t>
            </a:r>
            <a:r>
              <a:rPr dirty="0" sz="700" spc="-2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-5">
                <a:solidFill>
                  <a:srgbClr val="236B8C"/>
                </a:solidFill>
                <a:latin typeface="Arial"/>
                <a:cs typeface="Arial"/>
              </a:rPr>
              <a:t>no</a:t>
            </a:r>
            <a:r>
              <a:rPr dirty="0" sz="700" spc="6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tiene</a:t>
            </a:r>
            <a:r>
              <a:rPr dirty="0" sz="700" spc="-8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conexiones</a:t>
            </a:r>
            <a:r>
              <a:rPr dirty="0" sz="700" spc="-3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porque</a:t>
            </a:r>
            <a:r>
              <a:rPr dirty="0" sz="700" spc="-5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45">
                <a:solidFill>
                  <a:srgbClr val="236B8C"/>
                </a:solidFill>
                <a:latin typeface="Arial"/>
                <a:cs typeface="Arial"/>
              </a:rPr>
              <a:t>troto</a:t>
            </a:r>
            <a:r>
              <a:rPr dirty="0" sz="700" spc="-4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55">
                <a:solidFill>
                  <a:srgbClr val="236B8C"/>
                </a:solidFill>
                <a:latin typeface="Arial"/>
                <a:cs typeface="Arial"/>
              </a:rPr>
              <a:t>codo</a:t>
            </a:r>
            <a:r>
              <a:rPr dirty="0" sz="700" spc="-3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paquete</a:t>
            </a:r>
            <a:r>
              <a:rPr dirty="0" sz="700" spc="-1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de </a:t>
            </a:r>
            <a:r>
              <a:rPr dirty="0" sz="700" spc="35">
                <a:solidFill>
                  <a:srgbClr val="13527E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13527E"/>
                </a:solidFill>
                <a:latin typeface="Arial"/>
                <a:cs typeface="Arial"/>
              </a:rPr>
              <a:t>información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de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formo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independiente.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No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es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fiable </a:t>
            </a:r>
            <a:r>
              <a:rPr dirty="0" sz="700" spc="25">
                <a:solidFill>
                  <a:srgbClr val="13527E"/>
                </a:solidFill>
                <a:latin typeface="Arial"/>
                <a:cs typeface="Arial"/>
              </a:rPr>
              <a:t> </a:t>
            </a:r>
            <a:r>
              <a:rPr dirty="0" sz="700" spc="35">
                <a:solidFill>
                  <a:srgbClr val="13527E"/>
                </a:solidFill>
                <a:latin typeface="Arial"/>
                <a:cs typeface="Arial"/>
              </a:rPr>
              <a:t>porque </a:t>
            </a:r>
            <a:r>
              <a:rPr dirty="0" sz="700" spc="40">
                <a:solidFill>
                  <a:srgbClr val="236B8C"/>
                </a:solidFill>
                <a:latin typeface="Arial"/>
                <a:cs typeface="Arial"/>
              </a:rPr>
              <a:t>no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garantizo lo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entrado, lo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que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significo que </a:t>
            </a:r>
            <a:r>
              <a:rPr dirty="0" sz="700" spc="20">
                <a:solidFill>
                  <a:srgbClr val="13527E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13527E"/>
                </a:solidFill>
                <a:latin typeface="Arial"/>
                <a:cs typeface="Arial"/>
              </a:rPr>
              <a:t>no</a:t>
            </a:r>
            <a:r>
              <a:rPr dirty="0" sz="700">
                <a:solidFill>
                  <a:srgbClr val="13527E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necesito</a:t>
            </a:r>
            <a:r>
              <a:rPr dirty="0" sz="70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reconocimientos</a:t>
            </a:r>
            <a:r>
              <a:rPr dirty="0" sz="700" spc="-5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13527E"/>
                </a:solidFill>
                <a:latin typeface="Arial"/>
                <a:cs typeface="Arial"/>
              </a:rPr>
              <a:t>del</a:t>
            </a:r>
            <a:r>
              <a:rPr dirty="0" sz="700">
                <a:solidFill>
                  <a:srgbClr val="13527E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sistema</a:t>
            </a:r>
            <a:r>
              <a:rPr dirty="0" sz="700" spc="-1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13527E"/>
                </a:solidFill>
                <a:latin typeface="Arial"/>
                <a:cs typeface="Arial"/>
              </a:rPr>
              <a:t>principal</a:t>
            </a:r>
            <a:r>
              <a:rPr dirty="0" sz="700" spc="-5">
                <a:solidFill>
                  <a:srgbClr val="13527E"/>
                </a:solidFill>
                <a:latin typeface="Arial"/>
                <a:cs typeface="Arial"/>
              </a:rPr>
              <a:t>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de </a:t>
            </a:r>
            <a:r>
              <a:rPr dirty="0" sz="700" spc="30">
                <a:solidFill>
                  <a:srgbClr val="13527E"/>
                </a:solidFill>
                <a:latin typeface="Arial"/>
                <a:cs typeface="Arial"/>
              </a:rPr>
              <a:t> </a:t>
            </a:r>
            <a:r>
              <a:rPr dirty="0" sz="700" spc="15">
                <a:solidFill>
                  <a:srgbClr val="13527E"/>
                </a:solidFill>
                <a:latin typeface="Arial"/>
                <a:cs typeface="Arial"/>
              </a:rPr>
              <a:t>envio,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del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sistema principal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de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recepción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ni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de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los  sistemas principales</a:t>
            </a:r>
            <a:r>
              <a:rPr dirty="0" sz="700" spc="-14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10">
                <a:solidFill>
                  <a:srgbClr val="236B8C"/>
                </a:solidFill>
                <a:latin typeface="Arial"/>
                <a:cs typeface="Arial"/>
              </a:rPr>
              <a:t>intermedios.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15986" y="2328785"/>
            <a:ext cx="2345055" cy="119697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70485" marR="5080" indent="-58419">
              <a:lnSpc>
                <a:spcPct val="89500"/>
              </a:lnSpc>
              <a:spcBef>
                <a:spcPts val="190"/>
              </a:spcBef>
              <a:buClr>
                <a:srgbClr val="13527E"/>
              </a:buClr>
              <a:buChar char="•"/>
              <a:tabLst>
                <a:tab pos="71120" algn="l"/>
              </a:tabLst>
            </a:pP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IP</a:t>
            </a:r>
            <a:r>
              <a:rPr dirty="0" sz="700" spc="-6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proporciono</a:t>
            </a:r>
            <a:r>
              <a:rPr dirty="0" sz="700" spc="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lo</a:t>
            </a:r>
            <a:r>
              <a:rPr dirty="0" sz="70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interfaz</a:t>
            </a:r>
            <a:r>
              <a:rPr dirty="0" sz="700" spc="-5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en</a:t>
            </a:r>
            <a:r>
              <a:rPr dirty="0" sz="700" spc="-5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los</a:t>
            </a:r>
            <a:r>
              <a:rPr dirty="0" sz="700" spc="-5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protocolos</a:t>
            </a:r>
            <a:r>
              <a:rPr dirty="0" sz="700" spc="-5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de</a:t>
            </a:r>
            <a:r>
              <a:rPr dirty="0" sz="700" spc="-3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nivel</a:t>
            </a:r>
            <a:r>
              <a:rPr dirty="0" sz="700" spc="-5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de </a:t>
            </a:r>
            <a:r>
              <a:rPr dirty="0" sz="700" spc="25">
                <a:solidFill>
                  <a:srgbClr val="13527E"/>
                </a:solidFill>
                <a:latin typeface="Arial"/>
                <a:cs typeface="Arial"/>
              </a:rPr>
              <a:t> </a:t>
            </a:r>
            <a:r>
              <a:rPr dirty="0" sz="700" spc="15">
                <a:solidFill>
                  <a:srgbClr val="13527E"/>
                </a:solidFill>
                <a:latin typeface="Arial"/>
                <a:cs typeface="Arial"/>
              </a:rPr>
              <a:t>interfaz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de red.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Los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conexiones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físicos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de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uno red  tronsfieren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lo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información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de uno tromo </a:t>
            </a:r>
            <a:r>
              <a:rPr dirty="0" sz="700" spc="45">
                <a:solidFill>
                  <a:srgbClr val="236B8C"/>
                </a:solidFill>
                <a:latin typeface="Arial"/>
                <a:cs typeface="Arial"/>
              </a:rPr>
              <a:t>con </a:t>
            </a:r>
            <a:r>
              <a:rPr dirty="0" sz="700" spc="40">
                <a:solidFill>
                  <a:srgbClr val="236B8C"/>
                </a:solidFill>
                <a:latin typeface="Arial"/>
                <a:cs typeface="Arial"/>
              </a:rPr>
              <a:t>uno  cabecero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y </a:t>
            </a:r>
            <a:r>
              <a:rPr dirty="0" sz="700" spc="25">
                <a:solidFill>
                  <a:srgbClr val="13527E"/>
                </a:solidFill>
                <a:latin typeface="Arial"/>
                <a:cs typeface="Arial"/>
              </a:rPr>
              <a:t>datos.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Lo </a:t>
            </a:r>
            <a:r>
              <a:rPr dirty="0" sz="700" spc="40">
                <a:solidFill>
                  <a:srgbClr val="236B8C"/>
                </a:solidFill>
                <a:latin typeface="Arial"/>
                <a:cs typeface="Arial"/>
              </a:rPr>
              <a:t>cabecero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contiene</a:t>
            </a:r>
            <a:r>
              <a:rPr dirty="0" sz="700" spc="-13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lo dirección 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de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origen </a:t>
            </a:r>
            <a:r>
              <a:rPr dirty="0" sz="750" spc="30">
                <a:solidFill>
                  <a:srgbClr val="236B8C"/>
                </a:solidFill>
                <a:latin typeface="Times New Roman"/>
                <a:cs typeface="Times New Roman"/>
              </a:rPr>
              <a:t>y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lo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dirección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de </a:t>
            </a:r>
            <a:r>
              <a:rPr dirty="0" sz="700" spc="10">
                <a:solidFill>
                  <a:srgbClr val="236B8C"/>
                </a:solidFill>
                <a:latin typeface="Arial"/>
                <a:cs typeface="Arial"/>
              </a:rPr>
              <a:t>destino.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IP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utilizo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un  </a:t>
            </a:r>
            <a:r>
              <a:rPr dirty="0" sz="700" spc="40">
                <a:solidFill>
                  <a:srgbClr val="236B8C"/>
                </a:solidFill>
                <a:latin typeface="Arial"/>
                <a:cs typeface="Arial"/>
              </a:rPr>
              <a:t>datagrama </a:t>
            </a:r>
            <a:r>
              <a:rPr dirty="0" sz="700" spc="45">
                <a:solidFill>
                  <a:srgbClr val="236B8C"/>
                </a:solidFill>
                <a:latin typeface="Arial"/>
                <a:cs typeface="Arial"/>
              </a:rPr>
              <a:t>de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Internet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que contiene </a:t>
            </a:r>
            <a:r>
              <a:rPr dirty="0" sz="700" spc="25">
                <a:solidFill>
                  <a:srgbClr val="13527E"/>
                </a:solidFill>
                <a:latin typeface="Arial"/>
                <a:cs typeface="Arial"/>
              </a:rPr>
              <a:t>información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similor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o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lo </a:t>
            </a:r>
            <a:r>
              <a:rPr dirty="0" sz="700" spc="50">
                <a:solidFill>
                  <a:srgbClr val="236B8C"/>
                </a:solidFill>
                <a:latin typeface="Arial"/>
                <a:cs typeface="Arial"/>
              </a:rPr>
              <a:t>tramo </a:t>
            </a:r>
            <a:r>
              <a:rPr dirty="0" sz="700" spc="10">
                <a:solidFill>
                  <a:srgbClr val="236B8C"/>
                </a:solidFill>
                <a:latin typeface="Arial"/>
                <a:cs typeface="Arial"/>
              </a:rPr>
              <a:t>físico.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El </a:t>
            </a:r>
            <a:r>
              <a:rPr dirty="0" sz="700" spc="40">
                <a:solidFill>
                  <a:srgbClr val="236B8C"/>
                </a:solidFill>
                <a:latin typeface="Arial"/>
                <a:cs typeface="Arial"/>
              </a:rPr>
              <a:t>datagrama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también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tiene </a:t>
            </a:r>
            <a:r>
              <a:rPr dirty="0" sz="700" spc="20">
                <a:solidFill>
                  <a:srgbClr val="13527E"/>
                </a:solidFill>
                <a:latin typeface="Arial"/>
                <a:cs typeface="Arial"/>
              </a:rPr>
              <a:t> </a:t>
            </a:r>
            <a:r>
              <a:rPr dirty="0" sz="700" spc="30">
                <a:solidFill>
                  <a:srgbClr val="13527E"/>
                </a:solidFill>
                <a:latin typeface="Arial"/>
                <a:cs typeface="Arial"/>
              </a:rPr>
              <a:t>uno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cabecero que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contiene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direcciones </a:t>
            </a:r>
            <a:r>
              <a:rPr dirty="0" sz="700" spc="25">
                <a:solidFill>
                  <a:srgbClr val="13527E"/>
                </a:solidFill>
                <a:latin typeface="Arial"/>
                <a:cs typeface="Arial"/>
              </a:rPr>
              <a:t>de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protocolo 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de</a:t>
            </a:r>
            <a:r>
              <a:rPr dirty="0" sz="700" spc="-5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Internet</a:t>
            </a:r>
            <a:r>
              <a:rPr dirty="0" sz="700" spc="-4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del</a:t>
            </a:r>
            <a:r>
              <a:rPr dirty="0" sz="700" spc="-5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origen</a:t>
            </a:r>
            <a:r>
              <a:rPr dirty="0" sz="700" spc="-114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35">
                <a:solidFill>
                  <a:srgbClr val="236B8C"/>
                </a:solidFill>
                <a:latin typeface="Arial"/>
                <a:cs typeface="Arial"/>
              </a:rPr>
              <a:t>y</a:t>
            </a:r>
            <a:r>
              <a:rPr dirty="0" sz="700" spc="-8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del</a:t>
            </a:r>
            <a:r>
              <a:rPr dirty="0" sz="700" spc="-4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destino</a:t>
            </a:r>
            <a:r>
              <a:rPr dirty="0" sz="700" spc="-9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de</a:t>
            </a:r>
            <a:r>
              <a:rPr dirty="0" sz="700" spc="-3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los</a:t>
            </a:r>
            <a:r>
              <a:rPr dirty="0" sz="700" spc="-110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25">
                <a:solidFill>
                  <a:srgbClr val="13527E"/>
                </a:solidFill>
                <a:latin typeface="Arial"/>
                <a:cs typeface="Arial"/>
              </a:rPr>
              <a:t>datos.</a:t>
            </a:r>
            <a:endParaRPr sz="700">
              <a:latin typeface="Arial"/>
              <a:cs typeface="Arial"/>
            </a:endParaRPr>
          </a:p>
          <a:p>
            <a:pPr algn="just" marL="72390" marR="13335" indent="-60325">
              <a:lnSpc>
                <a:spcPts val="819"/>
              </a:lnSpc>
              <a:spcBef>
                <a:spcPts val="690"/>
              </a:spcBef>
              <a:buClr>
                <a:srgbClr val="13527E"/>
              </a:buClr>
              <a:buChar char="•"/>
              <a:tabLst>
                <a:tab pos="71120" algn="l"/>
              </a:tabLst>
            </a:pP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IP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define el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formato </a:t>
            </a:r>
            <a:r>
              <a:rPr dirty="0" sz="700" spc="40">
                <a:solidFill>
                  <a:srgbClr val="236B8C"/>
                </a:solidFill>
                <a:latin typeface="Arial"/>
                <a:cs typeface="Arial"/>
              </a:rPr>
              <a:t>de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todos los </a:t>
            </a:r>
            <a:r>
              <a:rPr dirty="0" sz="700" spc="40">
                <a:solidFill>
                  <a:srgbClr val="236B8C"/>
                </a:solidFill>
                <a:latin typeface="Arial"/>
                <a:cs typeface="Arial"/>
              </a:rPr>
              <a:t>datos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enviados </a:t>
            </a:r>
            <a:r>
              <a:rPr dirty="0" sz="700" spc="25">
                <a:solidFill>
                  <a:srgbClr val="236B8C"/>
                </a:solidFill>
                <a:latin typeface="Arial"/>
                <a:cs typeface="Arial"/>
              </a:rPr>
              <a:t>o  </a:t>
            </a:r>
            <a:r>
              <a:rPr dirty="0" sz="700" spc="20">
                <a:solidFill>
                  <a:srgbClr val="236B8C"/>
                </a:solidFill>
                <a:latin typeface="Arial"/>
                <a:cs typeface="Arial"/>
              </a:rPr>
              <a:t>través </a:t>
            </a:r>
            <a:r>
              <a:rPr dirty="0" sz="700" spc="30">
                <a:solidFill>
                  <a:srgbClr val="236B8C"/>
                </a:solidFill>
                <a:latin typeface="Arial"/>
                <a:cs typeface="Arial"/>
              </a:rPr>
              <a:t>de</a:t>
            </a:r>
            <a:r>
              <a:rPr dirty="0" sz="700" spc="-165">
                <a:solidFill>
                  <a:srgbClr val="236B8C"/>
                </a:solidFill>
                <a:latin typeface="Arial"/>
                <a:cs typeface="Arial"/>
              </a:rPr>
              <a:t> </a:t>
            </a:r>
            <a:r>
              <a:rPr dirty="0" sz="700" spc="15">
                <a:solidFill>
                  <a:srgbClr val="236B8C"/>
                </a:solidFill>
                <a:latin typeface="Arial"/>
                <a:cs typeface="Arial"/>
              </a:rPr>
              <a:t>Internet.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6323" y="0"/>
            <a:ext cx="4272076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54281" y="2236792"/>
            <a:ext cx="0" cy="671830"/>
          </a:xfrm>
          <a:custGeom>
            <a:avLst/>
            <a:gdLst/>
            <a:ahLst/>
            <a:cxnLst/>
            <a:rect l="l" t="t" r="r" b="b"/>
            <a:pathLst>
              <a:path w="0" h="671830">
                <a:moveTo>
                  <a:pt x="0" y="671510"/>
                </a:moveTo>
                <a:lnTo>
                  <a:pt x="0" y="0"/>
                </a:lnTo>
              </a:path>
            </a:pathLst>
          </a:custGeom>
          <a:ln w="47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594605" y="862089"/>
            <a:ext cx="1827530" cy="4000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50" spc="-45" b="1">
                <a:solidFill>
                  <a:srgbClr val="0E4D7C"/>
                </a:solidFill>
                <a:latin typeface="Arial"/>
                <a:cs typeface="Arial"/>
              </a:rPr>
              <a:t>Protocolo</a:t>
            </a:r>
            <a:r>
              <a:rPr dirty="0" sz="2450" spc="15" b="1">
                <a:solidFill>
                  <a:srgbClr val="0E4D7C"/>
                </a:solidFill>
                <a:latin typeface="Arial"/>
                <a:cs typeface="Arial"/>
              </a:rPr>
              <a:t> IP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2549" y="1956771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9987" y="1714594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6036" y="2030400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364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87372" y="2021601"/>
            <a:ext cx="9271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90" b="1">
                <a:solidFill>
                  <a:srgbClr val="C3CDCD"/>
                </a:solidFill>
                <a:latin typeface="Arial"/>
                <a:cs typeface="Arial"/>
              </a:rPr>
              <a:t>!11</a:t>
            </a:r>
            <a:endParaRPr sz="5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37935" y="1714594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4243" y="1714745"/>
            <a:ext cx="796925" cy="415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82625" algn="l"/>
              </a:tabLst>
            </a:pP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solidFill>
                  <a:srgbClr val="5D7475"/>
                </a:solidFill>
                <a:latin typeface="Arial"/>
                <a:cs typeface="Arial"/>
              </a:rPr>
              <a:t>,</a:t>
            </a:r>
            <a:r>
              <a:rPr dirty="0" sz="2550">
                <a:solidFill>
                  <a:srgbClr val="5D7475"/>
                </a:solidFill>
                <a:latin typeface="Arial"/>
                <a:cs typeface="Arial"/>
              </a:rPr>
              <a:t>	</a:t>
            </a: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93167" y="1956771"/>
            <a:ext cx="0" cy="243840"/>
          </a:xfrm>
          <a:custGeom>
            <a:avLst/>
            <a:gdLst/>
            <a:ahLst/>
            <a:cxnLst/>
            <a:rect l="l" t="t" r="r" b="b"/>
            <a:pathLst>
              <a:path w="0" h="243839">
                <a:moveTo>
                  <a:pt x="0" y="0"/>
                </a:moveTo>
                <a:lnTo>
                  <a:pt x="0" y="24336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30936" y="1928386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54503" y="1924000"/>
            <a:ext cx="38417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0360" algn="l"/>
              </a:tabLst>
            </a:pPr>
            <a:r>
              <a:rPr dirty="0" baseline="1984" sz="2100" spc="-434">
                <a:solidFill>
                  <a:srgbClr val="C3CDCD"/>
                </a:solidFill>
                <a:latin typeface="Arial"/>
                <a:cs typeface="Arial"/>
              </a:rPr>
              <a:t>•</a:t>
            </a:r>
            <a:r>
              <a:rPr dirty="0" baseline="1984" sz="2100" spc="-434">
                <a:solidFill>
                  <a:srgbClr val="C3CDCD"/>
                </a:solidFill>
                <a:latin typeface="Arial"/>
                <a:cs typeface="Arial"/>
              </a:rPr>
              <a:t>	</a:t>
            </a:r>
            <a:r>
              <a:rPr dirty="0" sz="1650" spc="-345">
                <a:solidFill>
                  <a:srgbClr val="A3B1B1"/>
                </a:solidFill>
                <a:latin typeface="Times New Roman"/>
                <a:cs typeface="Times New Roman"/>
              </a:rPr>
              <a:t>•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0864" y="2254683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19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2679" y="2259411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54915" y="2290620"/>
            <a:ext cx="78740" cy="233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5"/>
              </a:lnSpc>
            </a:pPr>
            <a:r>
              <a:rPr dirty="0" sz="1650" spc="40">
                <a:solidFill>
                  <a:srgbClr val="A3B1B1"/>
                </a:solidFill>
                <a:latin typeface="Times New Roman"/>
                <a:cs typeface="Times New Roman"/>
              </a:rPr>
              <a:t>•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2521" y="2276446"/>
            <a:ext cx="0" cy="252095"/>
          </a:xfrm>
          <a:custGeom>
            <a:avLst/>
            <a:gdLst/>
            <a:ahLst/>
            <a:cxnLst/>
            <a:rect l="l" t="t" r="r" b="b"/>
            <a:pathLst>
              <a:path w="0" h="252094">
                <a:moveTo>
                  <a:pt x="0" y="0"/>
                </a:moveTo>
                <a:lnTo>
                  <a:pt x="0" y="252056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60628" y="2259411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10">
                <a:moveTo>
                  <a:pt x="0" y="0"/>
                </a:moveTo>
                <a:lnTo>
                  <a:pt x="0" y="283024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89751" y="2269823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8841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6469" y="2368130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18365" y="2368785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7464" y="258286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59025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84739" y="2574345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3224" y="2930923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19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1077" y="290064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9442" y="2941333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237935" y="2717131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4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94552" y="2717282"/>
            <a:ext cx="126364" cy="4159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21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550" spc="-420">
                <a:latin typeface="Arial"/>
                <a:cs typeface="Arial"/>
              </a:rPr>
              <a:t>,</a:t>
            </a:r>
            <a:endParaRPr sz="25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87773" y="291388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30008" y="2913888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4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9515" y="3249645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6469" y="3039641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18365" y="3040295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solidFill>
                  <a:srgbClr val="5D7475"/>
                </a:solidFill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17464" y="325437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59025" y="3245856"/>
            <a:ext cx="0" cy="326390"/>
          </a:xfrm>
          <a:custGeom>
            <a:avLst/>
            <a:gdLst/>
            <a:ahLst/>
            <a:cxnLst/>
            <a:rect l="l" t="t" r="r" b="b"/>
            <a:pathLst>
              <a:path w="0" h="326389">
                <a:moveTo>
                  <a:pt x="0" y="0"/>
                </a:moveTo>
                <a:lnTo>
                  <a:pt x="0" y="326296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84739" y="3245856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30008" y="3259102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1538" y="3606221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6356" y="357215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17464" y="358067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59025" y="357215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89121" y="3597704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30008" y="358540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50864" y="3947646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8716" y="3917367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80248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915104" y="392588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34418" y="3706422"/>
            <a:ext cx="0" cy="461009"/>
          </a:xfrm>
          <a:custGeom>
            <a:avLst/>
            <a:gdLst/>
            <a:ahLst/>
            <a:cxnLst/>
            <a:rect l="l" t="t" r="r" b="b"/>
            <a:pathLst>
              <a:path w="0" h="461010">
                <a:moveTo>
                  <a:pt x="0" y="0"/>
                </a:moveTo>
                <a:lnTo>
                  <a:pt x="0" y="460655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188673" y="3707077"/>
            <a:ext cx="132080" cy="4311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50" spc="-200">
                <a:solidFill>
                  <a:srgbClr val="A3B1B1"/>
                </a:solidFill>
                <a:latin typeface="Arial"/>
                <a:cs typeface="Arial"/>
              </a:rPr>
              <a:t>.</a:t>
            </a:r>
            <a:r>
              <a:rPr dirty="0" sz="2650" spc="-445">
                <a:latin typeface="Arial"/>
                <a:cs typeface="Arial"/>
              </a:rPr>
              <a:t>,</a:t>
            </a:r>
            <a:endParaRPr sz="26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89121" y="3942917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30008" y="3930612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58083" y="392588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15386" y="4172298"/>
            <a:ext cx="224154" cy="210185"/>
          </a:xfrm>
          <a:custGeom>
            <a:avLst/>
            <a:gdLst/>
            <a:ahLst/>
            <a:cxnLst/>
            <a:rect l="l" t="t" r="r" b="b"/>
            <a:pathLst>
              <a:path w="224154" h="210185">
                <a:moveTo>
                  <a:pt x="0" y="0"/>
                </a:moveTo>
                <a:lnTo>
                  <a:pt x="223732" y="0"/>
                </a:lnTo>
                <a:lnTo>
                  <a:pt x="223732" y="209852"/>
                </a:lnTo>
                <a:lnTo>
                  <a:pt x="0" y="209852"/>
                </a:lnTo>
                <a:lnTo>
                  <a:pt x="0" y="0"/>
                </a:lnTo>
                <a:close/>
              </a:path>
            </a:pathLst>
          </a:custGeom>
          <a:solidFill>
            <a:srgbClr val="529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602685" y="4167755"/>
            <a:ext cx="30289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70" b="1">
                <a:solidFill>
                  <a:srgbClr val="FDFDFD"/>
                </a:solidFill>
                <a:latin typeface="Arial"/>
                <a:cs typeface="Arial"/>
              </a:rPr>
              <a:t>I</a:t>
            </a:r>
            <a:r>
              <a:rPr dirty="0" sz="1150" spc="-114" b="1">
                <a:solidFill>
                  <a:srgbClr val="C3CDCD"/>
                </a:solidFill>
                <a:latin typeface="Arial"/>
                <a:cs typeface="Arial"/>
              </a:rPr>
              <a:t>P</a:t>
            </a:r>
            <a:r>
              <a:rPr dirty="0" sz="1150" spc="-40" b="1">
                <a:solidFill>
                  <a:srgbClr val="C3CDCD"/>
                </a:solidFill>
                <a:latin typeface="Arial"/>
                <a:cs typeface="Arial"/>
              </a:rPr>
              <a:t>-</a:t>
            </a:r>
            <a:r>
              <a:rPr dirty="0" sz="1150" spc="-25" b="1">
                <a:solidFill>
                  <a:srgbClr val="C3CDCD"/>
                </a:solidFill>
                <a:latin typeface="Arial"/>
                <a:cs typeface="Arial"/>
              </a:rPr>
              <a:t>v.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38259" y="4121652"/>
            <a:ext cx="0" cy="356870"/>
          </a:xfrm>
          <a:custGeom>
            <a:avLst/>
            <a:gdLst/>
            <a:ahLst/>
            <a:cxnLst/>
            <a:rect l="l" t="t" r="r" b="b"/>
            <a:pathLst>
              <a:path w="0" h="356870">
                <a:moveTo>
                  <a:pt x="0" y="0"/>
                </a:moveTo>
                <a:lnTo>
                  <a:pt x="0" y="356355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212296" y="4119283"/>
            <a:ext cx="89535" cy="3390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2050" spc="-150">
                <a:solidFill>
                  <a:srgbClr val="C3CDCD"/>
                </a:solidFill>
                <a:latin typeface="Arial"/>
                <a:cs typeface="Arial"/>
              </a:rPr>
              <a:t>.</a:t>
            </a:r>
            <a:r>
              <a:rPr dirty="0" sz="2050" spc="-295">
                <a:latin typeface="Arial"/>
                <a:cs typeface="Arial"/>
              </a:rPr>
              <a:t>,</a:t>
            </a:r>
            <a:endParaRPr sz="205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84670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21847" y="4273003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56665" y="4243663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552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1206200" y="4240790"/>
            <a:ext cx="6794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591818" y="4275838"/>
            <a:ext cx="0" cy="278130"/>
          </a:xfrm>
          <a:custGeom>
            <a:avLst/>
            <a:gdLst/>
            <a:ahLst/>
            <a:cxnLst/>
            <a:rect l="l" t="t" r="r" b="b"/>
            <a:pathLst>
              <a:path w="0" h="278129">
                <a:moveTo>
                  <a:pt x="0" y="0"/>
                </a:moveTo>
                <a:lnTo>
                  <a:pt x="0" y="278131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930008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55722" y="4252181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597958" y="4256910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53853" y="4624838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0"/>
                </a:moveTo>
                <a:lnTo>
                  <a:pt x="0" y="257295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212831" y="4619698"/>
            <a:ext cx="58419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00" spc="-270">
                <a:solidFill>
                  <a:srgbClr val="C3CDCD"/>
                </a:solidFill>
                <a:latin typeface="Times New Roman"/>
                <a:cs typeface="Times New Roman"/>
              </a:rPr>
              <a:t>•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88716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3533" y="4609698"/>
            <a:ext cx="0" cy="287020"/>
          </a:xfrm>
          <a:custGeom>
            <a:avLst/>
            <a:gdLst/>
            <a:ahLst/>
            <a:cxnLst/>
            <a:rect l="l" t="t" r="r" b="b"/>
            <a:pathLst>
              <a:path w="0" h="287020">
                <a:moveTo>
                  <a:pt x="0" y="0"/>
                </a:moveTo>
                <a:lnTo>
                  <a:pt x="0" y="286823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877789" y="4173987"/>
            <a:ext cx="64769" cy="70929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844"/>
              </a:spcBef>
            </a:pPr>
            <a:r>
              <a:rPr dirty="0" sz="1550" spc="-28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650" spc="-29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6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59025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84739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6136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930008" y="459739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70807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257409" y="458414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5664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597958" y="4597393"/>
            <a:ext cx="0" cy="321945"/>
          </a:xfrm>
          <a:custGeom>
            <a:avLst/>
            <a:gdLst/>
            <a:ahLst/>
            <a:cxnLst/>
            <a:rect l="l" t="t" r="r" b="b"/>
            <a:pathLst>
              <a:path w="0" h="321945">
                <a:moveTo>
                  <a:pt x="0" y="0"/>
                </a:moveTo>
                <a:lnTo>
                  <a:pt x="0" y="321589"/>
                </a:lnTo>
              </a:path>
            </a:pathLst>
          </a:custGeom>
          <a:ln w="66086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222878" y="1874902"/>
            <a:ext cx="2435860" cy="3030220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3175">
              <a:lnSpc>
                <a:spcPct val="100000"/>
              </a:lnSpc>
              <a:spcBef>
                <a:spcPts val="705"/>
              </a:spcBef>
            </a:pPr>
            <a:r>
              <a:rPr dirty="0" sz="1400" spc="3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710"/>
              </a:spcBef>
              <a:tabLst>
                <a:tab pos="668655" algn="l"/>
                <a:tab pos="1002030" algn="l"/>
                <a:tab pos="1337945" algn="l"/>
              </a:tabLst>
            </a:pPr>
            <a:r>
              <a:rPr dirty="0" baseline="1683" sz="2475" spc="6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baseline="1915" sz="2175" spc="5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650" spc="40">
                <a:solidFill>
                  <a:srgbClr val="A3B1B1"/>
                </a:solidFill>
                <a:latin typeface="Times New Roman"/>
                <a:cs typeface="Times New Roman"/>
              </a:rPr>
              <a:t>•	</a:t>
            </a:r>
            <a:r>
              <a:rPr dirty="0" baseline="1851" sz="2250" spc="52">
                <a:solidFill>
                  <a:srgbClr val="C3CDCD"/>
                </a:solidFill>
                <a:latin typeface="Times New Roman"/>
                <a:cs typeface="Times New Roman"/>
              </a:rPr>
              <a:t>•</a:t>
            </a:r>
            <a:endParaRPr baseline="1851" sz="2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5"/>
              </a:spcBef>
              <a:tabLst>
                <a:tab pos="666115" algn="l"/>
                <a:tab pos="1000125" algn="l"/>
                <a:tab pos="1330960" algn="l"/>
              </a:tabLst>
            </a:pPr>
            <a:r>
              <a:rPr dirty="0" sz="1950" spc="-7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229"/>
              </a:spcBef>
              <a:tabLst>
                <a:tab pos="330200" algn="l"/>
                <a:tab pos="668020" algn="l"/>
                <a:tab pos="1336040" algn="l"/>
                <a:tab pos="1671320" algn="l"/>
              </a:tabLst>
            </a:pPr>
            <a:r>
              <a:rPr dirty="0" baseline="1683" sz="2475" spc="37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5555" sz="2250" spc="37">
                <a:solidFill>
                  <a:srgbClr val="C3CDCD"/>
                </a:solidFill>
                <a:latin typeface="Times New Roman"/>
                <a:cs typeface="Times New Roman"/>
              </a:rPr>
              <a:t>•	</a:t>
            </a:r>
            <a:r>
              <a:rPr dirty="0" sz="1850" spc="2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2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635">
              <a:lnSpc>
                <a:spcPct val="100000"/>
              </a:lnSpc>
              <a:spcBef>
                <a:spcPts val="375"/>
              </a:spcBef>
              <a:tabLst>
                <a:tab pos="666115" algn="l"/>
                <a:tab pos="1000125" algn="l"/>
                <a:tab pos="1330960" algn="l"/>
                <a:tab pos="1671320" algn="l"/>
              </a:tabLst>
            </a:pPr>
            <a:r>
              <a:rPr dirty="0" baseline="1501" sz="2775" spc="-5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2540">
              <a:lnSpc>
                <a:spcPct val="100000"/>
              </a:lnSpc>
              <a:spcBef>
                <a:spcPts val="229"/>
              </a:spcBef>
              <a:tabLst>
                <a:tab pos="325120" algn="l"/>
                <a:tab pos="666115" algn="l"/>
                <a:tab pos="1000125" algn="l"/>
                <a:tab pos="1337310" algn="l"/>
                <a:tab pos="1671320" algn="l"/>
              </a:tabLst>
            </a:pPr>
            <a:r>
              <a:rPr dirty="0" baseline="5376" sz="2325" spc="37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2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367" sz="2475" spc="22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2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1905">
              <a:lnSpc>
                <a:spcPct val="100000"/>
              </a:lnSpc>
              <a:spcBef>
                <a:spcPts val="380"/>
              </a:spcBef>
              <a:tabLst>
                <a:tab pos="325120" algn="l"/>
                <a:tab pos="661035" algn="l"/>
                <a:tab pos="1337310" algn="l"/>
                <a:tab pos="1671320" algn="l"/>
                <a:tab pos="2006600" algn="l"/>
              </a:tabLst>
            </a:pPr>
            <a:r>
              <a:rPr dirty="0" baseline="1683" sz="2475" spc="60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950" spc="45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67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367" sz="2475" spc="-525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-39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30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baseline="1501" sz="2775">
              <a:latin typeface="Arial"/>
              <a:cs typeface="Arial"/>
            </a:endParaRPr>
          </a:p>
          <a:p>
            <a:pPr marL="325755">
              <a:lnSpc>
                <a:spcPct val="100000"/>
              </a:lnSpc>
              <a:spcBef>
                <a:spcPts val="330"/>
              </a:spcBef>
              <a:tabLst>
                <a:tab pos="1337945" algn="l"/>
                <a:tab pos="1671320" algn="l"/>
                <a:tab pos="2001520" algn="l"/>
                <a:tab pos="2341880" algn="l"/>
              </a:tabLst>
            </a:pP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3472" sz="2400" spc="-434">
                <a:solidFill>
                  <a:srgbClr val="C3CDCD"/>
                </a:solidFill>
                <a:latin typeface="Arial"/>
                <a:cs typeface="Arial"/>
              </a:rPr>
              <a:t>•	</a:t>
            </a: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baseline="1501" sz="2775" spc="-494">
                <a:solidFill>
                  <a:srgbClr val="A3B1B1"/>
                </a:solidFill>
                <a:latin typeface="Arial"/>
                <a:cs typeface="Arial"/>
              </a:rPr>
              <a:t>•	</a:t>
            </a:r>
            <a:r>
              <a:rPr dirty="0" sz="1850" spc="-3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  <a:p>
            <a:pPr marL="330200">
              <a:lnSpc>
                <a:spcPct val="100000"/>
              </a:lnSpc>
              <a:spcBef>
                <a:spcPts val="360"/>
              </a:spcBef>
              <a:tabLst>
                <a:tab pos="1000125" algn="l"/>
                <a:tab pos="1330960" algn="l"/>
                <a:tab pos="1671320" algn="l"/>
                <a:tab pos="2005964" algn="l"/>
                <a:tab pos="2341880" algn="l"/>
              </a:tabLst>
            </a:pP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-35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950" spc="35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•</a:t>
            </a:r>
            <a:r>
              <a:rPr dirty="0" sz="1850" spc="30">
                <a:solidFill>
                  <a:srgbClr val="A3B1B1"/>
                </a:solidFill>
                <a:latin typeface="Arial"/>
                <a:cs typeface="Arial"/>
              </a:rPr>
              <a:t>	</a:t>
            </a:r>
            <a:r>
              <a:rPr dirty="0" sz="1950" spc="-1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r>
              <a:rPr dirty="0" sz="1950" spc="-15">
                <a:solidFill>
                  <a:srgbClr val="C3CDCD"/>
                </a:solidFill>
                <a:latin typeface="Arial"/>
                <a:cs typeface="Arial"/>
              </a:rPr>
              <a:t>	</a:t>
            </a:r>
            <a:r>
              <a:rPr dirty="0" sz="1850" spc="-15">
                <a:solidFill>
                  <a:srgbClr val="A3B1B1"/>
                </a:solidFill>
                <a:latin typeface="Arial"/>
                <a:cs typeface="Arial"/>
              </a:rPr>
              <a:t>•</a:t>
            </a:r>
            <a:endParaRPr sz="18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928054" y="4622944"/>
            <a:ext cx="0" cy="269875"/>
          </a:xfrm>
          <a:custGeom>
            <a:avLst/>
            <a:gdLst/>
            <a:ahLst/>
            <a:cxnLst/>
            <a:rect l="l" t="t" r="r" b="b"/>
            <a:pathLst>
              <a:path w="0" h="269875">
                <a:moveTo>
                  <a:pt x="0" y="0"/>
                </a:moveTo>
                <a:lnTo>
                  <a:pt x="0" y="269439"/>
                </a:lnTo>
              </a:path>
            </a:pathLst>
          </a:custGeom>
          <a:ln w="51925">
            <a:solidFill>
              <a:srgbClr val="2B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2889390" y="4618055"/>
            <a:ext cx="93345" cy="262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50" spc="-15">
                <a:solidFill>
                  <a:srgbClr val="C3CDCD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732281" y="1590479"/>
            <a:ext cx="3559175" cy="8445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>
              <a:lnSpc>
                <a:spcPts val="1270"/>
              </a:lnSpc>
              <a:spcBef>
                <a:spcPts val="235"/>
              </a:spcBef>
            </a:pPr>
            <a:r>
              <a:rPr dirty="0" sz="1150" spc="10">
                <a:solidFill>
                  <a:srgbClr val="0E4D7C"/>
                </a:solidFill>
                <a:latin typeface="Arial"/>
                <a:cs typeface="Arial"/>
              </a:rPr>
              <a:t>El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tercer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protocolo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nivel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red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es </a:t>
            </a:r>
            <a:r>
              <a:rPr dirty="0" sz="1150" spc="5">
                <a:solidFill>
                  <a:srgbClr val="0E4D7C"/>
                </a:solidFill>
                <a:latin typeface="Arial"/>
                <a:cs typeface="Arial"/>
              </a:rPr>
              <a:t>IP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(Internet 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- Protocolo </a:t>
            </a:r>
            <a:r>
              <a:rPr dirty="0" sz="1150" spc="15">
                <a:solidFill>
                  <a:srgbClr val="0E4D7C"/>
                </a:solidFill>
                <a:latin typeface="Arial"/>
                <a:cs typeface="Arial"/>
              </a:rPr>
              <a:t>Internet),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es uno de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los</a:t>
            </a:r>
            <a:r>
              <a:rPr dirty="0" sz="1150" spc="-2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pilares 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básicos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Internet,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ya que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permite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el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desarrollo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y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transporte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paquetes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datos, </a:t>
            </a:r>
            <a:r>
              <a:rPr dirty="0" sz="1150" spc="70">
                <a:solidFill>
                  <a:srgbClr val="0E4D7C"/>
                </a:solidFill>
                <a:latin typeface="Arial"/>
                <a:cs typeface="Arial"/>
              </a:rPr>
              <a:t>aunque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su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recepción</a:t>
            </a:r>
            <a:r>
              <a:rPr dirty="0" sz="1150" spc="-4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no</a:t>
            </a:r>
            <a:r>
              <a:rPr dirty="0" sz="1150" spc="-5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está</a:t>
            </a:r>
            <a:r>
              <a:rPr dirty="0" sz="1150" spc="-7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asegurada.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732281" y="2555184"/>
            <a:ext cx="3554095" cy="84455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>
              <a:lnSpc>
                <a:spcPts val="1270"/>
              </a:lnSpc>
              <a:spcBef>
                <a:spcPts val="235"/>
              </a:spcBef>
            </a:pP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Por </a:t>
            </a: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lo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tanto, el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protocolo </a:t>
            </a:r>
            <a:r>
              <a:rPr dirty="0" sz="1150" spc="5">
                <a:solidFill>
                  <a:srgbClr val="0E4D7C"/>
                </a:solidFill>
                <a:latin typeface="Arial"/>
                <a:cs typeface="Arial"/>
              </a:rPr>
              <a:t>IP </a:t>
            </a:r>
            <a:r>
              <a:rPr dirty="0" sz="1150" spc="75">
                <a:solidFill>
                  <a:srgbClr val="0E4D7C"/>
                </a:solidFill>
                <a:latin typeface="Arial"/>
                <a:cs typeface="Arial"/>
              </a:rPr>
              <a:t>actúa </a:t>
            </a:r>
            <a:r>
              <a:rPr dirty="0" sz="1150" spc="85">
                <a:solidFill>
                  <a:srgbClr val="0E4D7C"/>
                </a:solidFill>
                <a:latin typeface="Arial"/>
                <a:cs typeface="Arial"/>
              </a:rPr>
              <a:t>como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si fuera 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una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"distribuidora"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de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datos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encapsulados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o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empaquetados,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los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cuales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viajan por </a:t>
            </a:r>
            <a:r>
              <a:rPr dirty="0" sz="1150" spc="35">
                <a:solidFill>
                  <a:srgbClr val="0E4D7C"/>
                </a:solidFill>
                <a:latin typeface="Arial"/>
                <a:cs typeface="Arial"/>
              </a:rPr>
              <a:t>distintas 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trayectorias </a:t>
            </a:r>
            <a:r>
              <a:rPr dirty="0" sz="1150" spc="65">
                <a:solidFill>
                  <a:srgbClr val="0E4D7C"/>
                </a:solidFill>
                <a:latin typeface="Arial"/>
                <a:cs typeface="Arial"/>
              </a:rPr>
              <a:t>o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"caminos",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siendo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por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esto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último 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por</a:t>
            </a:r>
            <a:r>
              <a:rPr dirty="0" sz="1150" spc="-3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30">
                <a:solidFill>
                  <a:srgbClr val="0E4D7C"/>
                </a:solidFill>
                <a:latin typeface="Arial"/>
                <a:cs typeface="Arial"/>
              </a:rPr>
              <a:t>lo</a:t>
            </a:r>
            <a:r>
              <a:rPr dirty="0" sz="1150" spc="-10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que</a:t>
            </a:r>
            <a:r>
              <a:rPr dirty="0" sz="1150" spc="-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5">
                <a:solidFill>
                  <a:srgbClr val="0E4D7C"/>
                </a:solidFill>
                <a:latin typeface="Arial"/>
                <a:cs typeface="Arial"/>
              </a:rPr>
              <a:t>no</a:t>
            </a:r>
            <a:r>
              <a:rPr dirty="0" sz="1150" spc="-6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60">
                <a:solidFill>
                  <a:srgbClr val="0E4D7C"/>
                </a:solidFill>
                <a:latin typeface="Arial"/>
                <a:cs typeface="Arial"/>
              </a:rPr>
              <a:t>se</a:t>
            </a:r>
            <a:r>
              <a:rPr dirty="0" sz="1150" spc="-13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garantiza</a:t>
            </a:r>
            <a:r>
              <a:rPr dirty="0" sz="1150" spc="-2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55">
                <a:solidFill>
                  <a:srgbClr val="0E4D7C"/>
                </a:solidFill>
                <a:latin typeface="Arial"/>
                <a:cs typeface="Arial"/>
              </a:rPr>
              <a:t>su</a:t>
            </a:r>
            <a:r>
              <a:rPr dirty="0" sz="1150" spc="-90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40">
                <a:solidFill>
                  <a:srgbClr val="0E4D7C"/>
                </a:solidFill>
                <a:latin typeface="Arial"/>
                <a:cs typeface="Arial"/>
              </a:rPr>
              <a:t>recepción.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732507" y="3519889"/>
            <a:ext cx="1545590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25">
                <a:solidFill>
                  <a:srgbClr val="0E4D7C"/>
                </a:solidFill>
                <a:latin typeface="Arial"/>
                <a:cs typeface="Arial"/>
              </a:rPr>
              <a:t>Existen </a:t>
            </a:r>
            <a:r>
              <a:rPr dirty="0" sz="1150" spc="50">
                <a:solidFill>
                  <a:srgbClr val="0E4D7C"/>
                </a:solidFill>
                <a:latin typeface="Arial"/>
                <a:cs typeface="Arial"/>
              </a:rPr>
              <a:t>dos</a:t>
            </a:r>
            <a:r>
              <a:rPr dirty="0" sz="1150" spc="-215">
                <a:solidFill>
                  <a:srgbClr val="0E4D7C"/>
                </a:solidFill>
                <a:latin typeface="Arial"/>
                <a:cs typeface="Arial"/>
              </a:rPr>
              <a:t> </a:t>
            </a:r>
            <a:r>
              <a:rPr dirty="0" sz="1150" spc="20">
                <a:solidFill>
                  <a:srgbClr val="0E4D7C"/>
                </a:solidFill>
                <a:latin typeface="Arial"/>
                <a:cs typeface="Arial"/>
              </a:rPr>
              <a:t>versiones: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3849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802073"/>
            <a:ext cx="8978400" cy="123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88186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4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6581" y="5031600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5" h="0">
                <a:moveTo>
                  <a:pt x="0" y="0"/>
                </a:moveTo>
                <a:lnTo>
                  <a:pt x="627824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6633" y="4106082"/>
            <a:ext cx="949960" cy="38036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 marR="5080" indent="11430">
              <a:lnSpc>
                <a:spcPct val="78800"/>
              </a:lnSpc>
              <a:spcBef>
                <a:spcPts val="434"/>
              </a:spcBef>
            </a:pPr>
            <a:r>
              <a:rPr dirty="0" sz="1300" spc="105">
                <a:solidFill>
                  <a:srgbClr val="084677"/>
                </a:solidFill>
                <a:latin typeface="Arial"/>
                <a:cs typeface="Arial"/>
              </a:rPr>
              <a:t>Funciones  </a:t>
            </a:r>
            <a:r>
              <a:rPr dirty="0" sz="1300" spc="90">
                <a:solidFill>
                  <a:srgbClr val="084677"/>
                </a:solidFill>
                <a:latin typeface="Arial"/>
                <a:cs typeface="Arial"/>
              </a:rPr>
              <a:t>principales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062" y="4118824"/>
            <a:ext cx="848360" cy="367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540">
              <a:lnSpc>
                <a:spcPts val="1285"/>
              </a:lnSpc>
              <a:spcBef>
                <a:spcPts val="100"/>
              </a:spcBef>
            </a:pPr>
            <a:r>
              <a:rPr dirty="0" sz="1200" spc="140">
                <a:solidFill>
                  <a:srgbClr val="084677"/>
                </a:solidFill>
                <a:latin typeface="Arial"/>
                <a:cs typeface="Arial"/>
              </a:rPr>
              <a:t>PDU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05"/>
              </a:lnSpc>
            </a:pPr>
            <a:r>
              <a:rPr dirty="0" sz="1300" spc="114">
                <a:solidFill>
                  <a:srgbClr val="084677"/>
                </a:solidFill>
                <a:latin typeface="Arial"/>
                <a:cs typeface="Arial"/>
              </a:rPr>
              <a:t>Paquetes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2544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25830" y="359400"/>
            <a:ext cx="5952569" cy="756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48903"/>
            <a:ext cx="8978400" cy="2487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27072" y="3229870"/>
            <a:ext cx="0" cy="401955"/>
          </a:xfrm>
          <a:custGeom>
            <a:avLst/>
            <a:gdLst/>
            <a:ahLst/>
            <a:cxnLst/>
            <a:rect l="l" t="t" r="r" b="b"/>
            <a:pathLst>
              <a:path w="0" h="401954">
                <a:moveTo>
                  <a:pt x="0" y="401960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06822" y="3225142"/>
            <a:ext cx="0" cy="454025"/>
          </a:xfrm>
          <a:custGeom>
            <a:avLst/>
            <a:gdLst/>
            <a:ahLst/>
            <a:cxnLst/>
            <a:rect l="l" t="t" r="r" b="b"/>
            <a:pathLst>
              <a:path w="0" h="454025">
                <a:moveTo>
                  <a:pt x="0" y="453979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7387" y="926874"/>
            <a:ext cx="1209040" cy="0"/>
          </a:xfrm>
          <a:custGeom>
            <a:avLst/>
            <a:gdLst/>
            <a:ahLst/>
            <a:cxnLst/>
            <a:rect l="l" t="t" r="r" b="b"/>
            <a:pathLst>
              <a:path w="1209039" h="0">
                <a:moveTo>
                  <a:pt x="0" y="0"/>
                </a:moveTo>
                <a:lnTo>
                  <a:pt x="1208444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44840" y="2539445"/>
            <a:ext cx="641985" cy="0"/>
          </a:xfrm>
          <a:custGeom>
            <a:avLst/>
            <a:gdLst/>
            <a:ahLst/>
            <a:cxnLst/>
            <a:rect l="l" t="t" r="r" b="b"/>
            <a:pathLst>
              <a:path w="641985" h="0">
                <a:moveTo>
                  <a:pt x="0" y="0"/>
                </a:moveTo>
                <a:lnTo>
                  <a:pt x="641985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4772" y="295086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 h="0">
                <a:moveTo>
                  <a:pt x="0" y="0"/>
                </a:moveTo>
                <a:lnTo>
                  <a:pt x="387080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6204" y="2950863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6204" y="3887195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71170" y="3934484"/>
            <a:ext cx="453390" cy="0"/>
          </a:xfrm>
          <a:custGeom>
            <a:avLst/>
            <a:gdLst/>
            <a:ahLst/>
            <a:cxnLst/>
            <a:rect l="l" t="t" r="r" b="b"/>
            <a:pathLst>
              <a:path w="453389" h="0">
                <a:moveTo>
                  <a:pt x="0" y="0"/>
                </a:moveTo>
                <a:lnTo>
                  <a:pt x="453167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00948" y="440359"/>
            <a:ext cx="1226185" cy="316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 spc="270">
                <a:solidFill>
                  <a:srgbClr val="084477"/>
                </a:solidFill>
              </a:rPr>
              <a:t>SPORTE</a:t>
            </a:r>
            <a:endParaRPr sz="1900"/>
          </a:p>
        </p:txBody>
      </p:sp>
      <p:sp>
        <p:nvSpPr>
          <p:cNvPr id="14" name="object 14"/>
          <p:cNvSpPr txBox="1"/>
          <p:nvPr/>
        </p:nvSpPr>
        <p:spPr>
          <a:xfrm>
            <a:off x="6923602" y="1370911"/>
            <a:ext cx="960119" cy="4514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12700">
              <a:lnSpc>
                <a:spcPts val="1614"/>
              </a:lnSpc>
              <a:spcBef>
                <a:spcPts val="105"/>
              </a:spcBef>
            </a:pPr>
            <a:r>
              <a:rPr dirty="0" sz="1500" spc="30">
                <a:solidFill>
                  <a:srgbClr val="084477"/>
                </a:solidFill>
                <a:latin typeface="Arial"/>
                <a:cs typeface="Arial"/>
              </a:rPr>
              <a:t>PDLJ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735"/>
              </a:lnSpc>
            </a:pPr>
            <a:r>
              <a:rPr dirty="0" sz="1600" spc="155">
                <a:solidFill>
                  <a:srgbClr val="084477"/>
                </a:solidFill>
                <a:latin typeface="Arial"/>
                <a:cs typeface="Arial"/>
              </a:rPr>
              <a:t>egmento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2881" y="3275231"/>
            <a:ext cx="4286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0">
                <a:solidFill>
                  <a:srgbClr val="084477"/>
                </a:solidFill>
                <a:latin typeface="Times New Roman"/>
                <a:cs typeface="Times New Roman"/>
              </a:rPr>
              <a:t>TC:::P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0559" y="3204757"/>
            <a:ext cx="452755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85">
                <a:solidFill>
                  <a:srgbClr val="084477"/>
                </a:solidFill>
                <a:latin typeface="Arial"/>
                <a:cs typeface="Arial"/>
              </a:rPr>
              <a:t>L</a:t>
            </a:r>
            <a:r>
              <a:rPr dirty="0" sz="1300" spc="-215">
                <a:solidFill>
                  <a:srgbClr val="084477"/>
                </a:solidFill>
                <a:latin typeface="Arial"/>
                <a:cs typeface="Arial"/>
              </a:rPr>
              <a:t>J</a:t>
            </a:r>
            <a:r>
              <a:rPr dirty="0" sz="2250" spc="-160">
                <a:solidFill>
                  <a:srgbClr val="084477"/>
                </a:solidFill>
                <a:latin typeface="Arial"/>
                <a:cs typeface="Arial"/>
              </a:rPr>
              <a:t>□</a:t>
            </a:r>
            <a:r>
              <a:rPr dirty="0" sz="1700" spc="50">
                <a:solidFill>
                  <a:srgbClr val="084477"/>
                </a:solidFill>
                <a:latin typeface="Courier New"/>
                <a:cs typeface="Courier New"/>
              </a:rPr>
              <a:t>P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56635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80981" y="0"/>
            <a:ext cx="2171423" cy="207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55385" y="1815915"/>
            <a:ext cx="1335896" cy="515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17874" y="2738060"/>
            <a:ext cx="3573406" cy="22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47686" y="2076007"/>
            <a:ext cx="0" cy="908050"/>
          </a:xfrm>
          <a:custGeom>
            <a:avLst/>
            <a:gdLst/>
            <a:ahLst/>
            <a:cxnLst/>
            <a:rect l="l" t="t" r="r" b="b"/>
            <a:pathLst>
              <a:path w="0" h="908050">
                <a:moveTo>
                  <a:pt x="0" y="907958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08181" y="2265166"/>
            <a:ext cx="0" cy="454025"/>
          </a:xfrm>
          <a:custGeom>
            <a:avLst/>
            <a:gdLst/>
            <a:ahLst/>
            <a:cxnLst/>
            <a:rect l="l" t="t" r="r" b="b"/>
            <a:pathLst>
              <a:path w="0" h="454025">
                <a:moveTo>
                  <a:pt x="0" y="453979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86565" y="2326642"/>
            <a:ext cx="0" cy="416559"/>
          </a:xfrm>
          <a:custGeom>
            <a:avLst/>
            <a:gdLst/>
            <a:ahLst/>
            <a:cxnLst/>
            <a:rect l="l" t="t" r="r" b="b"/>
            <a:pathLst>
              <a:path w="0" h="416560">
                <a:moveTo>
                  <a:pt x="0" y="416147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283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105"/>
              </a:spcBef>
            </a:pPr>
            <a:r>
              <a:rPr dirty="0" spc="45"/>
              <a:t>Protocolo</a:t>
            </a:r>
            <a:r>
              <a:rPr dirty="0" spc="-100"/>
              <a:t> </a:t>
            </a:r>
            <a:r>
              <a:rPr dirty="0" spc="120"/>
              <a:t>TCP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23298" y="1505160"/>
            <a:ext cx="3977640" cy="94297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just" marL="13335" marR="5080" indent="-1270">
              <a:lnSpc>
                <a:spcPts val="1410"/>
              </a:lnSpc>
              <a:spcBef>
                <a:spcPts val="275"/>
              </a:spcBef>
            </a:pPr>
            <a:r>
              <a:rPr dirty="0" sz="1300" spc="5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protocolo </a:t>
            </a:r>
            <a:r>
              <a:rPr dirty="0" sz="1300" spc="5">
                <a:solidFill>
                  <a:srgbClr val="0C4979"/>
                </a:solidFill>
                <a:latin typeface="Arial"/>
                <a:cs typeface="Arial"/>
              </a:rPr>
              <a:t>TCP que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es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00" spc="80">
                <a:solidFill>
                  <a:srgbClr val="0C4979"/>
                </a:solidFill>
                <a:latin typeface="Arial"/>
                <a:cs typeface="Arial"/>
              </a:rPr>
              <a:t>más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utilizado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en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la 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navegación </a:t>
            </a:r>
            <a:r>
              <a:rPr dirty="0" sz="1300" spc="50">
                <a:solidFill>
                  <a:srgbClr val="0C4979"/>
                </a:solidFill>
                <a:latin typeface="Arial"/>
                <a:cs typeface="Arial"/>
              </a:rPr>
              <a:t>cotidiana. </a:t>
            </a:r>
            <a:r>
              <a:rPr dirty="0" sz="1300" spc="5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protocolo </a:t>
            </a:r>
            <a:r>
              <a:rPr dirty="0" sz="1300" spc="-5">
                <a:solidFill>
                  <a:srgbClr val="0C4979"/>
                </a:solidFill>
                <a:latin typeface="Arial"/>
                <a:cs typeface="Arial"/>
              </a:rPr>
              <a:t>TCP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responde  </a:t>
            </a:r>
            <a:r>
              <a:rPr dirty="0" sz="1300" spc="50">
                <a:solidFill>
                  <a:srgbClr val="0C4979"/>
                </a:solidFill>
                <a:latin typeface="Arial"/>
                <a:cs typeface="Arial"/>
              </a:rPr>
              <a:t>a las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siglas </a:t>
            </a:r>
            <a:r>
              <a:rPr dirty="0" sz="1300" spc="10">
                <a:solidFill>
                  <a:srgbClr val="0C4979"/>
                </a:solidFill>
                <a:latin typeface="Arial"/>
                <a:cs typeface="Arial"/>
              </a:rPr>
              <a:t>Transfer </a:t>
            </a:r>
            <a:r>
              <a:rPr dirty="0" sz="1300" spc="35">
                <a:solidFill>
                  <a:srgbClr val="0C4979"/>
                </a:solidFill>
                <a:latin typeface="Arial"/>
                <a:cs typeface="Arial"/>
              </a:rPr>
              <a:t>Control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Protocol </a:t>
            </a:r>
            <a:r>
              <a:rPr dirty="0" sz="1250" spc="35">
                <a:solidFill>
                  <a:srgbClr val="0C4979"/>
                </a:solidFill>
                <a:latin typeface="Arial"/>
                <a:cs typeface="Arial"/>
              </a:rPr>
              <a:t>y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es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00" spc="80">
                <a:solidFill>
                  <a:srgbClr val="0C4979"/>
                </a:solidFill>
                <a:latin typeface="Arial"/>
                <a:cs typeface="Arial"/>
              </a:rPr>
              <a:t>más  </a:t>
            </a:r>
            <a:r>
              <a:rPr dirty="0" sz="1300" spc="50">
                <a:solidFill>
                  <a:srgbClr val="0C4979"/>
                </a:solidFill>
                <a:latin typeface="Arial"/>
                <a:cs typeface="Arial"/>
              </a:rPr>
              <a:t>habitual</a:t>
            </a:r>
            <a:r>
              <a:rPr dirty="0" sz="1300" spc="-6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C4979"/>
                </a:solidFill>
                <a:latin typeface="Arial"/>
                <a:cs typeface="Arial"/>
              </a:rPr>
              <a:t>por</a:t>
            </a:r>
            <a:r>
              <a:rPr dirty="0" sz="1300" spc="-4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tratarse</a:t>
            </a:r>
            <a:r>
              <a:rPr dirty="0" sz="1300" spc="-7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C4979"/>
                </a:solidFill>
                <a:latin typeface="Arial"/>
                <a:cs typeface="Arial"/>
              </a:rPr>
              <a:t>de</a:t>
            </a:r>
            <a:r>
              <a:rPr dirty="0" sz="1300" spc="-7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C4979"/>
                </a:solidFill>
                <a:latin typeface="Arial"/>
                <a:cs typeface="Arial"/>
              </a:rPr>
              <a:t>un</a:t>
            </a:r>
            <a:r>
              <a:rPr dirty="0" sz="1300" spc="-7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protocolo</a:t>
            </a:r>
            <a:r>
              <a:rPr dirty="0" sz="1300" spc="-4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de</a:t>
            </a:r>
            <a:r>
              <a:rPr dirty="0" sz="1300" spc="-3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transporte  'orientado </a:t>
            </a:r>
            <a:r>
              <a:rPr dirty="0" sz="1300" spc="65">
                <a:solidFill>
                  <a:srgbClr val="0C4979"/>
                </a:solidFill>
                <a:latin typeface="Arial"/>
                <a:cs typeface="Arial"/>
              </a:rPr>
              <a:t>a</a:t>
            </a:r>
            <a:r>
              <a:rPr dirty="0" sz="1300" spc="-19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15">
                <a:solidFill>
                  <a:srgbClr val="0C4979"/>
                </a:solidFill>
                <a:latin typeface="Arial"/>
                <a:cs typeface="Arial"/>
              </a:rPr>
              <a:t>conexión'.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20728" y="2583361"/>
            <a:ext cx="3980815" cy="94805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just" marL="12700" marR="5080" indent="2540">
              <a:lnSpc>
                <a:spcPct val="89600"/>
              </a:lnSpc>
              <a:spcBef>
                <a:spcPts val="265"/>
              </a:spcBef>
            </a:pPr>
            <a:r>
              <a:rPr dirty="0" sz="1300" spc="20">
                <a:solidFill>
                  <a:srgbClr val="0C4979"/>
                </a:solidFill>
                <a:latin typeface="Arial"/>
                <a:cs typeface="Arial"/>
              </a:rPr>
              <a:t>Esto </a:t>
            </a:r>
            <a:r>
              <a:rPr dirty="0" sz="1300" spc="35">
                <a:solidFill>
                  <a:srgbClr val="0C4979"/>
                </a:solidFill>
                <a:latin typeface="Arial"/>
                <a:cs typeface="Arial"/>
              </a:rPr>
              <a:t>quiere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decir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que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el protocolo </a:t>
            </a:r>
            <a:r>
              <a:rPr dirty="0" sz="1300" spc="5">
                <a:solidFill>
                  <a:srgbClr val="0C4979"/>
                </a:solidFill>
                <a:latin typeface="Arial"/>
                <a:cs typeface="Arial"/>
              </a:rPr>
              <a:t>TCP 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está 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diseñado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no </a:t>
            </a:r>
            <a:r>
              <a:rPr dirty="0" sz="1300" spc="35">
                <a:solidFill>
                  <a:srgbClr val="0C4979"/>
                </a:solidFill>
                <a:latin typeface="Arial"/>
                <a:cs typeface="Arial"/>
              </a:rPr>
              <a:t>solo </a:t>
            </a:r>
            <a:r>
              <a:rPr dirty="0" sz="1300" spc="80">
                <a:solidFill>
                  <a:srgbClr val="0C4979"/>
                </a:solidFill>
                <a:latin typeface="Arial"/>
                <a:cs typeface="Arial"/>
              </a:rPr>
              <a:t>para </a:t>
            </a:r>
            <a:r>
              <a:rPr dirty="0" sz="1300" spc="35">
                <a:solidFill>
                  <a:srgbClr val="0C4979"/>
                </a:solidFill>
                <a:latin typeface="Arial"/>
                <a:cs typeface="Arial"/>
              </a:rPr>
              <a:t>transmitir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una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determinada 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información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entre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un </a:t>
            </a:r>
            <a:r>
              <a:rPr dirty="0" sz="1300" spc="20">
                <a:solidFill>
                  <a:srgbClr val="0C4979"/>
                </a:solidFill>
                <a:latin typeface="Arial"/>
                <a:cs typeface="Arial"/>
              </a:rPr>
              <a:t>dispositivo </a:t>
            </a:r>
            <a:r>
              <a:rPr dirty="0" sz="1400" spc="40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otro, </a:t>
            </a:r>
            <a:r>
              <a:rPr dirty="0" sz="1300" spc="35">
                <a:solidFill>
                  <a:srgbClr val="0C4979"/>
                </a:solidFill>
                <a:latin typeface="Arial"/>
                <a:cs typeface="Arial"/>
              </a:rPr>
              <a:t>sino 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también para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verificar </a:t>
            </a:r>
            <a:r>
              <a:rPr dirty="0" sz="1300" spc="25">
                <a:solidFill>
                  <a:srgbClr val="0C4979"/>
                </a:solidFill>
                <a:latin typeface="Arial"/>
                <a:cs typeface="Arial"/>
              </a:rPr>
              <a:t>la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correcta recepción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la 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información</a:t>
            </a:r>
            <a:r>
              <a:rPr dirty="0" sz="1300" spc="-2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transmitida</a:t>
            </a:r>
            <a:r>
              <a:rPr dirty="0" sz="1300" spc="1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entre</a:t>
            </a:r>
            <a:r>
              <a:rPr dirty="0" sz="1300" spc="-6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un</a:t>
            </a:r>
            <a:r>
              <a:rPr dirty="0" sz="1300" spc="-6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0C4979"/>
                </a:solidFill>
                <a:latin typeface="Arial"/>
                <a:cs typeface="Arial"/>
              </a:rPr>
              <a:t>dispositivo</a:t>
            </a:r>
            <a:r>
              <a:rPr dirty="0" sz="1300" spc="1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250" spc="30">
                <a:solidFill>
                  <a:srgbClr val="0C4979"/>
                </a:solidFill>
                <a:latin typeface="Arial"/>
                <a:cs typeface="Arial"/>
              </a:rPr>
              <a:t>y</a:t>
            </a:r>
            <a:r>
              <a:rPr dirty="0" sz="1250" spc="-2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otro</a:t>
            </a:r>
            <a:r>
              <a:rPr dirty="0" sz="1300" spc="30">
                <a:solidFill>
                  <a:srgbClr val="266E8E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3912" y="2402215"/>
            <a:ext cx="93154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25">
                <a:solidFill>
                  <a:srgbClr val="0C4979"/>
                </a:solidFill>
                <a:latin typeface="Arial"/>
                <a:cs typeface="Arial"/>
              </a:rPr>
              <a:t>Datagrama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9558" y="4728"/>
            <a:ext cx="2195024" cy="2288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55648" y="2487426"/>
            <a:ext cx="1666331" cy="94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18998" y="3116376"/>
            <a:ext cx="490930" cy="1910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19741" y="3121105"/>
            <a:ext cx="1269810" cy="11349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78742" y="969434"/>
            <a:ext cx="1411424" cy="32866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75274" y="1919952"/>
            <a:ext cx="0" cy="416559"/>
          </a:xfrm>
          <a:custGeom>
            <a:avLst/>
            <a:gdLst/>
            <a:ahLst/>
            <a:cxnLst/>
            <a:rect l="l" t="t" r="r" b="b"/>
            <a:pathLst>
              <a:path w="0" h="416560">
                <a:moveTo>
                  <a:pt x="0" y="416147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99864" y="799192"/>
            <a:ext cx="793115" cy="0"/>
          </a:xfrm>
          <a:custGeom>
            <a:avLst/>
            <a:gdLst/>
            <a:ahLst/>
            <a:cxnLst/>
            <a:rect l="l" t="t" r="r" b="b"/>
            <a:pathLst>
              <a:path w="793114" h="0">
                <a:moveTo>
                  <a:pt x="0" y="0"/>
                </a:moveTo>
                <a:lnTo>
                  <a:pt x="793041" y="0"/>
                </a:lnTo>
              </a:path>
            </a:pathLst>
          </a:custGeom>
          <a:ln w="283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4347" y="2038177"/>
            <a:ext cx="2450465" cy="0"/>
          </a:xfrm>
          <a:custGeom>
            <a:avLst/>
            <a:gdLst/>
            <a:ahLst/>
            <a:cxnLst/>
            <a:rect l="l" t="t" r="r" b="b"/>
            <a:pathLst>
              <a:path w="2450465" h="0">
                <a:moveTo>
                  <a:pt x="0" y="0"/>
                </a:moveTo>
                <a:lnTo>
                  <a:pt x="2449932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7949" y="2184773"/>
            <a:ext cx="2511425" cy="0"/>
          </a:xfrm>
          <a:custGeom>
            <a:avLst/>
            <a:gdLst/>
            <a:ahLst/>
            <a:cxnLst/>
            <a:rect l="l" t="t" r="r" b="b"/>
            <a:pathLst>
              <a:path w="2511425" h="0">
                <a:moveTo>
                  <a:pt x="0" y="0"/>
                </a:moveTo>
                <a:lnTo>
                  <a:pt x="2511298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8508" y="2326642"/>
            <a:ext cx="3611245" cy="0"/>
          </a:xfrm>
          <a:custGeom>
            <a:avLst/>
            <a:gdLst/>
            <a:ahLst/>
            <a:cxnLst/>
            <a:rect l="l" t="t" r="r" b="b"/>
            <a:pathLst>
              <a:path w="3611245" h="0">
                <a:moveTo>
                  <a:pt x="0" y="0"/>
                </a:moveTo>
                <a:lnTo>
                  <a:pt x="3611171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8508" y="2473239"/>
            <a:ext cx="3635375" cy="0"/>
          </a:xfrm>
          <a:custGeom>
            <a:avLst/>
            <a:gdLst/>
            <a:ahLst/>
            <a:cxnLst/>
            <a:rect l="l" t="t" r="r" b="b"/>
            <a:pathLst>
              <a:path w="3635375" h="0">
                <a:moveTo>
                  <a:pt x="0" y="0"/>
                </a:moveTo>
                <a:lnTo>
                  <a:pt x="3634774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8508" y="2624566"/>
            <a:ext cx="3620770" cy="0"/>
          </a:xfrm>
          <a:custGeom>
            <a:avLst/>
            <a:gdLst/>
            <a:ahLst/>
            <a:cxnLst/>
            <a:rect l="l" t="t" r="r" b="b"/>
            <a:pathLst>
              <a:path w="3620770" h="0">
                <a:moveTo>
                  <a:pt x="0" y="0"/>
                </a:moveTo>
                <a:lnTo>
                  <a:pt x="3620612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4347" y="2827910"/>
            <a:ext cx="3649345" cy="0"/>
          </a:xfrm>
          <a:custGeom>
            <a:avLst/>
            <a:gdLst/>
            <a:ahLst/>
            <a:cxnLst/>
            <a:rect l="l" t="t" r="r" b="b"/>
            <a:pathLst>
              <a:path w="3649345" h="0">
                <a:moveTo>
                  <a:pt x="0" y="0"/>
                </a:moveTo>
                <a:lnTo>
                  <a:pt x="3648935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4347" y="2965050"/>
            <a:ext cx="3635375" cy="0"/>
          </a:xfrm>
          <a:custGeom>
            <a:avLst/>
            <a:gdLst/>
            <a:ahLst/>
            <a:cxnLst/>
            <a:rect l="l" t="t" r="r" b="b"/>
            <a:pathLst>
              <a:path w="3635375" h="0">
                <a:moveTo>
                  <a:pt x="0" y="0"/>
                </a:moveTo>
                <a:lnTo>
                  <a:pt x="3634774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8508" y="3140021"/>
            <a:ext cx="1515745" cy="0"/>
          </a:xfrm>
          <a:custGeom>
            <a:avLst/>
            <a:gdLst/>
            <a:ahLst/>
            <a:cxnLst/>
            <a:rect l="l" t="t" r="r" b="b"/>
            <a:pathLst>
              <a:path w="1515745" h="0">
                <a:moveTo>
                  <a:pt x="0" y="0"/>
                </a:moveTo>
                <a:lnTo>
                  <a:pt x="1515275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89554" y="4251324"/>
            <a:ext cx="694055" cy="0"/>
          </a:xfrm>
          <a:custGeom>
            <a:avLst/>
            <a:gdLst/>
            <a:ahLst/>
            <a:cxnLst/>
            <a:rect l="l" t="t" r="r" b="b"/>
            <a:pathLst>
              <a:path w="694054" h="0">
                <a:moveTo>
                  <a:pt x="0" y="0"/>
                </a:moveTo>
                <a:lnTo>
                  <a:pt x="693911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005768" y="2057987"/>
            <a:ext cx="2887980" cy="40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  <a:tabLst>
                <a:tab pos="525780" algn="l"/>
              </a:tabLst>
            </a:pPr>
            <a:r>
              <a:rPr dirty="0" sz="450" spc="45">
                <a:solidFill>
                  <a:srgbClr val="56545B"/>
                </a:solidFill>
                <a:latin typeface="Times New Roman"/>
                <a:cs typeface="Times New Roman"/>
              </a:rPr>
              <a:t>4     </a:t>
            </a:r>
            <a:r>
              <a:rPr dirty="0" sz="450" spc="35">
                <a:solidFill>
                  <a:srgbClr val="56545B"/>
                </a:solidFill>
                <a:latin typeface="Times New Roman"/>
                <a:cs typeface="Times New Roman"/>
              </a:rPr>
              <a:t>s</a:t>
            </a:r>
            <a:r>
              <a:rPr dirty="0" sz="450" spc="135">
                <a:solidFill>
                  <a:srgbClr val="56545B"/>
                </a:solidFill>
                <a:latin typeface="Times New Roman"/>
                <a:cs typeface="Times New Roman"/>
              </a:rPr>
              <a:t> </a:t>
            </a:r>
            <a:r>
              <a:rPr dirty="0" sz="450" spc="20">
                <a:solidFill>
                  <a:srgbClr val="56545B"/>
                </a:solidFill>
                <a:latin typeface="Times New Roman"/>
                <a:cs typeface="Times New Roman"/>
              </a:rPr>
              <a:t>,    </a:t>
            </a:r>
            <a:r>
              <a:rPr dirty="0" sz="450" spc="75">
                <a:solidFill>
                  <a:srgbClr val="56545B"/>
                </a:solidFill>
                <a:latin typeface="Times New Roman"/>
                <a:cs typeface="Times New Roman"/>
              </a:rPr>
              <a:t> </a:t>
            </a:r>
            <a:r>
              <a:rPr dirty="0" sz="450" spc="20">
                <a:solidFill>
                  <a:srgbClr val="3D3A42"/>
                </a:solidFill>
                <a:latin typeface="Times New Roman"/>
                <a:cs typeface="Times New Roman"/>
              </a:rPr>
              <a:t>,	</a:t>
            </a:r>
            <a:r>
              <a:rPr dirty="0" sz="450" spc="40">
                <a:solidFill>
                  <a:srgbClr val="56545B"/>
                </a:solidFill>
                <a:latin typeface="Times New Roman"/>
                <a:cs typeface="Times New Roman"/>
              </a:rPr>
              <a:t>e </a:t>
            </a:r>
            <a:r>
              <a:rPr dirty="0" sz="450" spc="25">
                <a:solidFill>
                  <a:srgbClr val="56545B"/>
                </a:solidFill>
                <a:latin typeface="Times New Roman"/>
                <a:cs typeface="Times New Roman"/>
              </a:rPr>
              <a:t>i </a:t>
            </a:r>
            <a:r>
              <a:rPr dirty="0" sz="450" spc="45">
                <a:solidFill>
                  <a:srgbClr val="56545B"/>
                </a:solidFill>
                <a:latin typeface="Times New Roman"/>
                <a:cs typeface="Times New Roman"/>
              </a:rPr>
              <a:t>10 u </a:t>
            </a:r>
            <a:r>
              <a:rPr dirty="0" sz="450" spc="60">
                <a:solidFill>
                  <a:srgbClr val="56545B"/>
                </a:solidFill>
                <a:latin typeface="Times New Roman"/>
                <a:cs typeface="Times New Roman"/>
              </a:rPr>
              <a:t>1</a:t>
            </a:r>
            <a:r>
              <a:rPr dirty="0" sz="450" spc="60">
                <a:solidFill>
                  <a:srgbClr val="3D3A42"/>
                </a:solidFill>
                <a:latin typeface="Times New Roman"/>
                <a:cs typeface="Times New Roman"/>
              </a:rPr>
              <a:t>2 </a:t>
            </a:r>
            <a:r>
              <a:rPr dirty="0" sz="450" spc="45">
                <a:solidFill>
                  <a:srgbClr val="56545B"/>
                </a:solidFill>
                <a:latin typeface="Times New Roman"/>
                <a:cs typeface="Times New Roman"/>
              </a:rPr>
              <a:t>13 u 1 u </a:t>
            </a:r>
            <a:r>
              <a:rPr dirty="0" sz="450" spc="30">
                <a:solidFill>
                  <a:srgbClr val="56545B"/>
                </a:solidFill>
                <a:latin typeface="Times New Roman"/>
                <a:cs typeface="Times New Roman"/>
              </a:rPr>
              <a:t>1, </a:t>
            </a:r>
            <a:r>
              <a:rPr dirty="0" sz="450" spc="45">
                <a:solidFill>
                  <a:srgbClr val="56545B"/>
                </a:solidFill>
                <a:latin typeface="Times New Roman"/>
                <a:cs typeface="Times New Roman"/>
              </a:rPr>
              <a:t>u u 20 21 </a:t>
            </a:r>
            <a:r>
              <a:rPr dirty="0" sz="450" spc="55">
                <a:solidFill>
                  <a:srgbClr val="3D3A42"/>
                </a:solidFill>
                <a:latin typeface="Times New Roman"/>
                <a:cs typeface="Times New Roman"/>
              </a:rPr>
              <a:t>2</a:t>
            </a:r>
            <a:r>
              <a:rPr dirty="0" sz="450" spc="55">
                <a:solidFill>
                  <a:srgbClr val="56545B"/>
                </a:solidFill>
                <a:latin typeface="Times New Roman"/>
                <a:cs typeface="Times New Roman"/>
              </a:rPr>
              <a:t>2 </a:t>
            </a:r>
            <a:r>
              <a:rPr dirty="0" sz="450" spc="45">
                <a:solidFill>
                  <a:srgbClr val="56545B"/>
                </a:solidFill>
                <a:latin typeface="Times New Roman"/>
                <a:cs typeface="Times New Roman"/>
              </a:rPr>
              <a:t>23 </a:t>
            </a:r>
            <a:r>
              <a:rPr dirty="0" sz="450" spc="30">
                <a:solidFill>
                  <a:srgbClr val="56545B"/>
                </a:solidFill>
                <a:latin typeface="Times New Roman"/>
                <a:cs typeface="Times New Roman"/>
              </a:rPr>
              <a:t>:4 </a:t>
            </a:r>
            <a:r>
              <a:rPr dirty="0" sz="450" spc="40">
                <a:solidFill>
                  <a:srgbClr val="56545B"/>
                </a:solidFill>
                <a:latin typeface="Times New Roman"/>
                <a:cs typeface="Times New Roman"/>
              </a:rPr>
              <a:t>2s </a:t>
            </a:r>
            <a:r>
              <a:rPr dirty="0" sz="450" spc="30">
                <a:solidFill>
                  <a:srgbClr val="56545B"/>
                </a:solidFill>
                <a:latin typeface="Times New Roman"/>
                <a:cs typeface="Times New Roman"/>
              </a:rPr>
              <a:t>2, </a:t>
            </a:r>
            <a:r>
              <a:rPr dirty="0" sz="450" spc="30">
                <a:solidFill>
                  <a:srgbClr val="3D3A42"/>
                </a:solidFill>
                <a:latin typeface="Times New Roman"/>
                <a:cs typeface="Times New Roman"/>
              </a:rPr>
              <a:t>2, </a:t>
            </a:r>
            <a:r>
              <a:rPr dirty="0" sz="450" spc="45">
                <a:solidFill>
                  <a:srgbClr val="56545B"/>
                </a:solidFill>
                <a:latin typeface="Times New Roman"/>
                <a:cs typeface="Times New Roman"/>
              </a:rPr>
              <a:t>21 u 30</a:t>
            </a:r>
            <a:r>
              <a:rPr dirty="0" sz="450" spc="135">
                <a:solidFill>
                  <a:srgbClr val="56545B"/>
                </a:solidFill>
                <a:latin typeface="Times New Roman"/>
                <a:cs typeface="Times New Roman"/>
              </a:rPr>
              <a:t> </a:t>
            </a:r>
            <a:r>
              <a:rPr dirty="0" sz="450" spc="45">
                <a:solidFill>
                  <a:srgbClr val="56545B"/>
                </a:solidFill>
                <a:latin typeface="Times New Roman"/>
                <a:cs typeface="Times New Roman"/>
              </a:rPr>
              <a:t>31</a:t>
            </a:r>
            <a:endParaRPr sz="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600" spc="-15">
                <a:solidFill>
                  <a:srgbClr val="7B7587"/>
                </a:solidFill>
                <a:latin typeface="Arial"/>
                <a:cs typeface="Arial"/>
              </a:rPr>
              <a:t>Pueno </a:t>
            </a:r>
            <a:r>
              <a:rPr dirty="0" sz="600" spc="-10">
                <a:solidFill>
                  <a:srgbClr val="7B7587"/>
                </a:solidFill>
                <a:latin typeface="Arial"/>
                <a:cs typeface="Arial"/>
              </a:rPr>
              <a:t>de</a:t>
            </a:r>
            <a:r>
              <a:rPr dirty="0" sz="600" spc="-25">
                <a:solidFill>
                  <a:srgbClr val="7B7587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7B7587"/>
                </a:solidFill>
                <a:latin typeface="Arial"/>
                <a:cs typeface="Arial"/>
              </a:rPr>
              <a:t>ongen</a:t>
            </a:r>
            <a:endParaRPr sz="600">
              <a:latin typeface="Arial"/>
              <a:cs typeface="Arial"/>
            </a:endParaRPr>
          </a:p>
          <a:p>
            <a:pPr marL="734060">
              <a:lnSpc>
                <a:spcPct val="100000"/>
              </a:lnSpc>
              <a:spcBef>
                <a:spcPts val="385"/>
              </a:spcBef>
            </a:pPr>
            <a:r>
              <a:rPr dirty="0" sz="650" spc="-60">
                <a:solidFill>
                  <a:srgbClr val="7B7587"/>
                </a:solidFill>
                <a:latin typeface="Arial"/>
                <a:cs typeface="Arial"/>
              </a:rPr>
              <a:t>Número </a:t>
            </a:r>
            <a:r>
              <a:rPr dirty="0" sz="650" spc="-35">
                <a:solidFill>
                  <a:srgbClr val="7B7587"/>
                </a:solidFill>
                <a:latin typeface="Arial"/>
                <a:cs typeface="Arial"/>
              </a:rPr>
              <a:t>de </a:t>
            </a:r>
            <a:r>
              <a:rPr dirty="0" sz="650" spc="-30">
                <a:solidFill>
                  <a:srgbClr val="7B7587"/>
                </a:solidFill>
                <a:latin typeface="Arial"/>
                <a:cs typeface="Arial"/>
              </a:rPr>
              <a:t>secuenci</a:t>
            </a:r>
            <a:r>
              <a:rPr dirty="0" sz="650" spc="-30">
                <a:solidFill>
                  <a:srgbClr val="56545B"/>
                </a:solidFill>
                <a:latin typeface="Arial"/>
                <a:cs typeface="Arial"/>
              </a:rPr>
              <a:t>a</a:t>
            </a:r>
            <a:endParaRPr sz="6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3840" y="2611274"/>
            <a:ext cx="198564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38250">
              <a:lnSpc>
                <a:spcPts val="509"/>
              </a:lnSpc>
              <a:spcBef>
                <a:spcPts val="100"/>
              </a:spcBef>
            </a:pPr>
            <a:r>
              <a:rPr dirty="0" sz="450" spc="15">
                <a:solidFill>
                  <a:srgbClr val="7B7587"/>
                </a:solidFill>
                <a:latin typeface="Times New Roman"/>
                <a:cs typeface="Times New Roman"/>
              </a:rPr>
              <a:t>C </a:t>
            </a:r>
            <a:r>
              <a:rPr dirty="0" sz="450" spc="15">
                <a:solidFill>
                  <a:srgbClr val="56545B"/>
                </a:solidFill>
                <a:latin typeface="Times New Roman"/>
                <a:cs typeface="Times New Roman"/>
              </a:rPr>
              <a:t>Z </a:t>
            </a:r>
            <a:r>
              <a:rPr dirty="0" sz="450" spc="20">
                <a:solidFill>
                  <a:srgbClr val="7B7587"/>
                </a:solidFill>
                <a:latin typeface="Times New Roman"/>
                <a:cs typeface="Times New Roman"/>
              </a:rPr>
              <a:t>U </a:t>
            </a:r>
            <a:r>
              <a:rPr dirty="0" sz="450" spc="20">
                <a:solidFill>
                  <a:srgbClr val="56545B"/>
                </a:solidFill>
                <a:latin typeface="Times New Roman"/>
                <a:cs typeface="Times New Roman"/>
              </a:rPr>
              <a:t>A </a:t>
            </a:r>
            <a:r>
              <a:rPr dirty="0" sz="450" spc="15">
                <a:solidFill>
                  <a:srgbClr val="7B7587"/>
                </a:solidFill>
                <a:latin typeface="Times New Roman"/>
                <a:cs typeface="Times New Roman"/>
              </a:rPr>
              <a:t>P </a:t>
            </a:r>
            <a:r>
              <a:rPr dirty="0" sz="450" spc="5">
                <a:solidFill>
                  <a:srgbClr val="7B7587"/>
                </a:solidFill>
                <a:latin typeface="Times New Roman"/>
                <a:cs typeface="Times New Roman"/>
              </a:rPr>
              <a:t>it </a:t>
            </a:r>
            <a:r>
              <a:rPr dirty="0" sz="450" spc="15">
                <a:solidFill>
                  <a:srgbClr val="7B7587"/>
                </a:solidFill>
                <a:latin typeface="Times New Roman"/>
                <a:cs typeface="Times New Roman"/>
              </a:rPr>
              <a:t>S</a:t>
            </a:r>
            <a:r>
              <a:rPr dirty="0" sz="450" spc="20">
                <a:solidFill>
                  <a:srgbClr val="7B7587"/>
                </a:solidFill>
                <a:latin typeface="Times New Roman"/>
                <a:cs typeface="Times New Roman"/>
              </a:rPr>
              <a:t> </a:t>
            </a:r>
            <a:r>
              <a:rPr dirty="0" sz="450" spc="15">
                <a:solidFill>
                  <a:srgbClr val="7B7587"/>
                </a:solidFill>
                <a:latin typeface="Times New Roman"/>
                <a:cs typeface="Times New Roman"/>
              </a:rPr>
              <a:t>F</a:t>
            </a:r>
            <a:endParaRPr sz="450">
              <a:latin typeface="Times New Roman"/>
              <a:cs typeface="Times New Roman"/>
            </a:endParaRPr>
          </a:p>
          <a:p>
            <a:pPr marL="12700">
              <a:lnSpc>
                <a:spcPts val="690"/>
              </a:lnSpc>
              <a:tabLst>
                <a:tab pos="1323975" algn="l"/>
              </a:tabLst>
            </a:pPr>
            <a:r>
              <a:rPr dirty="0" sz="600" spc="-15">
                <a:solidFill>
                  <a:srgbClr val="7B7587"/>
                </a:solidFill>
                <a:latin typeface="Arial"/>
                <a:cs typeface="Arial"/>
              </a:rPr>
              <a:t>Long</a:t>
            </a:r>
            <a:r>
              <a:rPr dirty="0" sz="600" spc="-15">
                <a:solidFill>
                  <a:srgbClr val="705B77"/>
                </a:solidFill>
                <a:latin typeface="Arial"/>
                <a:cs typeface="Arial"/>
              </a:rPr>
              <a:t>t</a:t>
            </a:r>
            <a:r>
              <a:rPr dirty="0" sz="600" spc="-15">
                <a:solidFill>
                  <a:srgbClr val="7B7587"/>
                </a:solidFill>
                <a:latin typeface="Arial"/>
                <a:cs typeface="Arial"/>
              </a:rPr>
              <a:t>iud </a:t>
            </a:r>
            <a:r>
              <a:rPr dirty="0" sz="600" spc="-30">
                <a:solidFill>
                  <a:srgbClr val="7B7587"/>
                </a:solidFill>
                <a:latin typeface="Arial"/>
                <a:cs typeface="Arial"/>
              </a:rPr>
              <a:t>de</a:t>
            </a:r>
            <a:r>
              <a:rPr dirty="0" sz="600" spc="-20">
                <a:solidFill>
                  <a:srgbClr val="7B7587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878793"/>
                </a:solidFill>
                <a:latin typeface="Arial"/>
                <a:cs typeface="Arial"/>
              </a:rPr>
              <a:t>Cabecera</a:t>
            </a:r>
            <a:r>
              <a:rPr dirty="0" sz="600" spc="50">
                <a:solidFill>
                  <a:srgbClr val="878793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7B7587"/>
                </a:solidFill>
                <a:latin typeface="Arial"/>
                <a:cs typeface="Arial"/>
              </a:rPr>
              <a:t>Reser/3do	</a:t>
            </a:r>
            <a:r>
              <a:rPr dirty="0" sz="600">
                <a:solidFill>
                  <a:srgbClr val="7B7587"/>
                </a:solidFill>
                <a:latin typeface="Arial"/>
                <a:cs typeface="Arial"/>
              </a:rPr>
              <a:t>;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76825" y="2672772"/>
            <a:ext cx="0" cy="104775"/>
          </a:xfrm>
          <a:custGeom>
            <a:avLst/>
            <a:gdLst/>
            <a:ahLst/>
            <a:cxnLst/>
            <a:rect l="l" t="t" r="r" b="b"/>
            <a:pathLst>
              <a:path w="0" h="104775">
                <a:moveTo>
                  <a:pt x="0" y="0"/>
                </a:moveTo>
                <a:lnTo>
                  <a:pt x="0" y="104299"/>
                </a:lnTo>
              </a:path>
            </a:pathLst>
          </a:custGeom>
          <a:ln w="61366">
            <a:solidFill>
              <a:srgbClr val="E2F2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761189" y="2663096"/>
            <a:ext cx="661670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5">
                <a:solidFill>
                  <a:srgbClr val="7B7587"/>
                </a:solidFill>
                <a:latin typeface="Arial"/>
                <a:cs typeface="Arial"/>
              </a:rPr>
              <a:t>Ta</a:t>
            </a:r>
            <a:r>
              <a:rPr dirty="0" sz="600" spc="-55">
                <a:solidFill>
                  <a:srgbClr val="AAA5A7"/>
                </a:solidFill>
                <a:latin typeface="Arial"/>
                <a:cs typeface="Arial"/>
              </a:rPr>
              <a:t>m</a:t>
            </a:r>
            <a:r>
              <a:rPr dirty="0" sz="600" spc="-55">
                <a:solidFill>
                  <a:srgbClr val="7B7587"/>
                </a:solidFill>
                <a:latin typeface="Arial"/>
                <a:cs typeface="Arial"/>
              </a:rPr>
              <a:t>año </a:t>
            </a:r>
            <a:r>
              <a:rPr dirty="0" sz="600" spc="-30">
                <a:solidFill>
                  <a:srgbClr val="7B7587"/>
                </a:solidFill>
                <a:latin typeface="Arial"/>
                <a:cs typeface="Arial"/>
              </a:rPr>
              <a:t>de</a:t>
            </a:r>
            <a:r>
              <a:rPr dirty="0" sz="600" spc="-65">
                <a:solidFill>
                  <a:srgbClr val="7B7587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9197A8"/>
                </a:solidFill>
                <a:latin typeface="Arial"/>
                <a:cs typeface="Arial"/>
              </a:rPr>
              <a:t>V</a:t>
            </a:r>
            <a:r>
              <a:rPr dirty="0" sz="600" spc="-25">
                <a:solidFill>
                  <a:srgbClr val="7B7587"/>
                </a:solidFill>
                <a:latin typeface="Arial"/>
                <a:cs typeface="Arial"/>
              </a:rPr>
              <a:t>en</a:t>
            </a:r>
            <a:r>
              <a:rPr dirty="0" sz="600" spc="-25">
                <a:solidFill>
                  <a:srgbClr val="705B77"/>
                </a:solidFill>
                <a:latin typeface="Arial"/>
                <a:cs typeface="Arial"/>
              </a:rPr>
              <a:t>t</a:t>
            </a:r>
            <a:r>
              <a:rPr dirty="0" sz="600" spc="-25">
                <a:solidFill>
                  <a:srgbClr val="7B7587"/>
                </a:solidFill>
                <a:latin typeface="Arial"/>
                <a:cs typeface="Arial"/>
              </a:rPr>
              <a:t>ana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6767" y="2833337"/>
            <a:ext cx="69913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solidFill>
                  <a:srgbClr val="878793"/>
                </a:solidFill>
                <a:latin typeface="Arial"/>
                <a:cs typeface="Arial"/>
              </a:rPr>
              <a:t>Suma </a:t>
            </a:r>
            <a:r>
              <a:rPr dirty="0" sz="600" spc="-10">
                <a:solidFill>
                  <a:srgbClr val="7B7587"/>
                </a:solidFill>
                <a:latin typeface="Arial"/>
                <a:cs typeface="Arial"/>
              </a:rPr>
              <a:t>de </a:t>
            </a:r>
            <a:r>
              <a:rPr dirty="0" sz="600" spc="-50">
                <a:solidFill>
                  <a:srgbClr val="9197A8"/>
                </a:solidFill>
                <a:latin typeface="Arial"/>
                <a:cs typeface="Arial"/>
              </a:rPr>
              <a:t>,</a:t>
            </a:r>
            <a:r>
              <a:rPr dirty="0" sz="600" spc="-50">
                <a:solidFill>
                  <a:srgbClr val="7B7587"/>
                </a:solidFill>
                <a:latin typeface="Arial"/>
                <a:cs typeface="Arial"/>
              </a:rPr>
              <a:t>-enfi</a:t>
            </a:r>
            <a:r>
              <a:rPr dirty="0" sz="600" spc="-50">
                <a:solidFill>
                  <a:srgbClr val="9197A8"/>
                </a:solidFill>
                <a:latin typeface="Arial"/>
                <a:cs typeface="Arial"/>
              </a:rPr>
              <a:t>c</a:t>
            </a:r>
            <a:r>
              <a:rPr dirty="0" sz="600" spc="-130">
                <a:solidFill>
                  <a:srgbClr val="9197A8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56545B"/>
                </a:solidFill>
                <a:latin typeface="Arial"/>
                <a:cs typeface="Arial"/>
              </a:rPr>
              <a:t>a</a:t>
            </a:r>
            <a:r>
              <a:rPr dirty="0" sz="600" spc="-45">
                <a:solidFill>
                  <a:srgbClr val="878793"/>
                </a:solidFill>
                <a:latin typeface="Arial"/>
                <a:cs typeface="Arial"/>
              </a:rPr>
              <a:t>c1ón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15932" y="2843014"/>
            <a:ext cx="0" cy="104775"/>
          </a:xfrm>
          <a:custGeom>
            <a:avLst/>
            <a:gdLst/>
            <a:ahLst/>
            <a:cxnLst/>
            <a:rect l="l" t="t" r="r" b="b"/>
            <a:pathLst>
              <a:path w="0" h="104775">
                <a:moveTo>
                  <a:pt x="0" y="0"/>
                </a:moveTo>
                <a:lnTo>
                  <a:pt x="0" y="104299"/>
                </a:lnTo>
              </a:path>
            </a:pathLst>
          </a:custGeom>
          <a:ln w="14161">
            <a:solidFill>
              <a:srgbClr val="E2F2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436075" y="2833337"/>
            <a:ext cx="1308735" cy="11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solidFill>
                  <a:srgbClr val="7B7587"/>
                </a:solidFill>
                <a:latin typeface="Arial"/>
                <a:cs typeface="Arial"/>
              </a:rPr>
              <a:t>Puntero</a:t>
            </a:r>
            <a:r>
              <a:rPr dirty="0" sz="600" spc="-45">
                <a:solidFill>
                  <a:srgbClr val="7B7587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7B7587"/>
                </a:solidFill>
                <a:latin typeface="Arial"/>
                <a:cs typeface="Arial"/>
              </a:rPr>
              <a:t>urgen</a:t>
            </a:r>
            <a:r>
              <a:rPr dirty="0" sz="600" spc="-20">
                <a:solidFill>
                  <a:srgbClr val="705B77"/>
                </a:solidFill>
                <a:latin typeface="Arial"/>
                <a:cs typeface="Arial"/>
              </a:rPr>
              <a:t>t</a:t>
            </a:r>
            <a:r>
              <a:rPr dirty="0" sz="600" spc="-20">
                <a:solidFill>
                  <a:srgbClr val="7B7587"/>
                </a:solidFill>
                <a:latin typeface="Arial"/>
                <a:cs typeface="Arial"/>
              </a:rPr>
              <a:t>e</a:t>
            </a:r>
            <a:r>
              <a:rPr dirty="0" sz="600" spc="-55">
                <a:solidFill>
                  <a:srgbClr val="7B7587"/>
                </a:solidFill>
                <a:latin typeface="Arial"/>
                <a:cs typeface="Arial"/>
              </a:rPr>
              <a:t> </a:t>
            </a:r>
            <a:r>
              <a:rPr dirty="0" sz="400">
                <a:solidFill>
                  <a:srgbClr val="7B7587"/>
                </a:solidFill>
                <a:latin typeface="Arial"/>
                <a:cs typeface="Arial"/>
              </a:rPr>
              <a:t>1s1 </a:t>
            </a:r>
            <a:r>
              <a:rPr dirty="0" sz="600" spc="5">
                <a:solidFill>
                  <a:srgbClr val="878793"/>
                </a:solidFill>
                <a:latin typeface="Arial"/>
                <a:cs typeface="Arial"/>
              </a:rPr>
              <a:t>;;R?</a:t>
            </a:r>
            <a:r>
              <a:rPr dirty="0" sz="600" spc="-65">
                <a:solidFill>
                  <a:srgbClr val="878793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7B7587"/>
                </a:solidFill>
                <a:latin typeface="Arial"/>
                <a:cs typeface="Arial"/>
              </a:rPr>
              <a:t>es</a:t>
            </a:r>
            <a:r>
              <a:rPr dirty="0" sz="600" spc="-55">
                <a:solidFill>
                  <a:srgbClr val="7B7587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7B7587"/>
                </a:solidFill>
                <a:latin typeface="Arial"/>
                <a:cs typeface="Arial"/>
              </a:rPr>
              <a:t>establecido</a:t>
            </a:r>
            <a:r>
              <a:rPr dirty="0" sz="600" spc="-15">
                <a:solidFill>
                  <a:srgbClr val="AAA5A7"/>
                </a:solidFill>
                <a:latin typeface="Arial"/>
                <a:cs typeface="Arial"/>
              </a:rPr>
              <a:t>]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63537" y="2997209"/>
            <a:ext cx="236854" cy="12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5">
                <a:solidFill>
                  <a:srgbClr val="646D72"/>
                </a:solidFill>
                <a:latin typeface="Arial"/>
                <a:cs typeface="Arial"/>
              </a:rPr>
              <a:t>D</a:t>
            </a:r>
            <a:r>
              <a:rPr dirty="0" sz="650" spc="-15">
                <a:solidFill>
                  <a:srgbClr val="56545B"/>
                </a:solidFill>
                <a:latin typeface="Arial"/>
                <a:cs typeface="Arial"/>
              </a:rPr>
              <a:t>at</a:t>
            </a:r>
            <a:r>
              <a:rPr dirty="0" sz="650" spc="-15">
                <a:solidFill>
                  <a:srgbClr val="646D72"/>
                </a:solidFill>
                <a:latin typeface="Arial"/>
                <a:cs typeface="Arial"/>
              </a:rPr>
              <a:t>os</a:t>
            </a:r>
            <a:endParaRPr sz="6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51998" y="1572351"/>
            <a:ext cx="2531745" cy="208661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marL="113664" marR="11430" indent="-39370">
              <a:lnSpc>
                <a:spcPts val="560"/>
              </a:lnSpc>
              <a:spcBef>
                <a:spcPts val="200"/>
              </a:spcBef>
              <a:buClr>
                <a:srgbClr val="11507E"/>
              </a:buClr>
              <a:buChar char="•"/>
              <a:tabLst>
                <a:tab pos="115570" algn="l"/>
              </a:tabLst>
            </a:pP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Puerto</a:t>
            </a:r>
            <a:r>
              <a:rPr dirty="0" sz="550" spc="-9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-3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or</a:t>
            </a:r>
            <a:r>
              <a:rPr dirty="0" sz="550" spc="-5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gen</a:t>
            </a:r>
            <a:r>
              <a:rPr dirty="0" sz="550" spc="-3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23698C"/>
                </a:solidFill>
                <a:latin typeface="Arial"/>
                <a:cs typeface="Arial"/>
              </a:rPr>
              <a:t>Un</a:t>
            </a:r>
            <a:r>
              <a:rPr dirty="0" sz="550" spc="-65">
                <a:solidFill>
                  <a:srgbClr val="23698C"/>
                </a:solidFill>
                <a:latin typeface="Arial"/>
                <a:cs typeface="Arial"/>
              </a:rPr>
              <a:t> 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campo</a:t>
            </a:r>
            <a:r>
              <a:rPr dirty="0" sz="550" spc="-8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-3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16bitsuti</a:t>
            </a:r>
            <a:r>
              <a:rPr dirty="0" sz="550" spc="10">
                <a:solidFill>
                  <a:srgbClr val="11507E"/>
                </a:solidFill>
                <a:latin typeface="Arial"/>
                <a:cs typeface="Arial"/>
              </a:rPr>
              <a:t>li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zado</a:t>
            </a:r>
            <a:r>
              <a:rPr dirty="0" sz="550" spc="-8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para</a:t>
            </a:r>
            <a:r>
              <a:rPr dirty="0" sz="550" spc="-9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identif</a:t>
            </a:r>
            <a:r>
              <a:rPr dirty="0" sz="55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car</a:t>
            </a:r>
            <a:r>
              <a:rPr dirty="0" sz="550" spc="-3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lo</a:t>
            </a:r>
            <a:r>
              <a:rPr dirty="0" sz="550" spc="-8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op</a:t>
            </a:r>
            <a:r>
              <a:rPr dirty="0" sz="550" spc="15">
                <a:solidFill>
                  <a:srgbClr val="11507E"/>
                </a:solidFill>
                <a:latin typeface="Arial"/>
                <a:cs typeface="Arial"/>
              </a:rPr>
              <a:t>li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cociónde 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origenpor</a:t>
            </a:r>
            <a:r>
              <a:rPr dirty="0" sz="550" spc="-6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númerode</a:t>
            </a:r>
            <a:r>
              <a:rPr dirty="0" sz="550" spc="-7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puerto</a:t>
            </a:r>
            <a:endParaRPr sz="550">
              <a:latin typeface="Arial"/>
              <a:cs typeface="Arial"/>
            </a:endParaRPr>
          </a:p>
          <a:p>
            <a:pPr marL="113664" marR="6985" indent="-41275">
              <a:lnSpc>
                <a:spcPts val="600"/>
              </a:lnSpc>
              <a:spcBef>
                <a:spcPts val="490"/>
              </a:spcBef>
            </a:pPr>
            <a:r>
              <a:rPr dirty="0" sz="550" spc="10">
                <a:solidFill>
                  <a:srgbClr val="11507E"/>
                </a:solidFill>
                <a:latin typeface="Arial"/>
                <a:cs typeface="Arial"/>
              </a:rPr>
              <a:t>,</a:t>
            </a:r>
            <a:r>
              <a:rPr dirty="0" sz="550" spc="2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Puerto</a:t>
            </a:r>
            <a:r>
              <a:rPr dirty="0" sz="550" spc="-5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destino</a:t>
            </a:r>
            <a:r>
              <a:rPr dirty="0" sz="550" spc="-7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Un</a:t>
            </a:r>
            <a:r>
              <a:rPr dirty="0" sz="550" spc="-5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30">
                <a:solidFill>
                  <a:srgbClr val="317C95"/>
                </a:solidFill>
                <a:latin typeface="Arial"/>
                <a:cs typeface="Arial"/>
              </a:rPr>
              <a:t>campo</a:t>
            </a:r>
            <a:r>
              <a:rPr dirty="0" sz="550" spc="-6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25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-4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11507E"/>
                </a:solidFill>
                <a:latin typeface="Times New Roman"/>
                <a:cs typeface="Times New Roman"/>
              </a:rPr>
              <a:t>1</a:t>
            </a:r>
            <a:r>
              <a:rPr dirty="0" sz="550" spc="5">
                <a:solidFill>
                  <a:srgbClr val="317C95"/>
                </a:solidFill>
                <a:latin typeface="Times New Roman"/>
                <a:cs typeface="Times New Roman"/>
              </a:rPr>
              <a:t>6</a:t>
            </a:r>
            <a:r>
              <a:rPr dirty="0" sz="550" spc="30">
                <a:solidFill>
                  <a:srgbClr val="317C95"/>
                </a:solidFill>
                <a:latin typeface="Times New Roman"/>
                <a:cs typeface="Times New Roman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bits</a:t>
            </a:r>
            <a:r>
              <a:rPr dirty="0" sz="550" spc="-9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utilizado</a:t>
            </a:r>
            <a:r>
              <a:rPr dirty="0" sz="550" spc="-2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paro</a:t>
            </a:r>
            <a:r>
              <a:rPr dirty="0" sz="550" spc="-4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dentificarla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aplicac</a:t>
            </a:r>
            <a:r>
              <a:rPr dirty="0" sz="550" spc="5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ón  </a:t>
            </a:r>
            <a:r>
              <a:rPr dirty="0" sz="550" spc="25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-8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destinopor</a:t>
            </a:r>
            <a:r>
              <a:rPr dirty="0" sz="550" spc="-4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número</a:t>
            </a:r>
            <a:r>
              <a:rPr dirty="0" sz="550" spc="-9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-6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puerto.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Arial"/>
              <a:cs typeface="Arial"/>
            </a:endParaRPr>
          </a:p>
          <a:p>
            <a:pPr marL="111125" marR="16510" indent="-37465">
              <a:lnSpc>
                <a:spcPct val="79000"/>
              </a:lnSpc>
              <a:buClr>
                <a:srgbClr val="11507E"/>
              </a:buClr>
              <a:buChar char="•"/>
              <a:tabLst>
                <a:tab pos="113030" algn="l"/>
              </a:tabLst>
            </a:pP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Secuencio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de 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números </a:t>
            </a:r>
            <a:r>
              <a:rPr dirty="0" sz="550" spc="-5">
                <a:solidFill>
                  <a:srgbClr val="23698C"/>
                </a:solidFill>
                <a:latin typeface="Arial"/>
                <a:cs typeface="Arial"/>
              </a:rPr>
              <a:t>un 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campo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de </a:t>
            </a:r>
            <a:r>
              <a:rPr dirty="0" sz="500" spc="10">
                <a:solidFill>
                  <a:srgbClr val="317C95"/>
                </a:solidFill>
                <a:latin typeface="Arial"/>
                <a:cs typeface="Arial"/>
              </a:rPr>
              <a:t>32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b</a:t>
            </a:r>
            <a:r>
              <a:rPr dirty="0" sz="550" spc="1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10">
                <a:solidFill>
                  <a:srgbClr val="23698C"/>
                </a:solidFill>
                <a:latin typeface="Arial"/>
                <a:cs typeface="Arial"/>
              </a:rPr>
              <a:t>ts </a:t>
            </a:r>
            <a:r>
              <a:rPr dirty="0" sz="550" spc="5">
                <a:solidFill>
                  <a:srgbClr val="23698C"/>
                </a:solidFill>
                <a:latin typeface="Arial"/>
                <a:cs typeface="Arial"/>
              </a:rPr>
              <a:t>ut</a:t>
            </a:r>
            <a:r>
              <a:rPr dirty="0" sz="550" spc="5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5">
                <a:solidFill>
                  <a:srgbClr val="23698C"/>
                </a:solidFill>
                <a:latin typeface="Arial"/>
                <a:cs typeface="Arial"/>
              </a:rPr>
              <a:t>lizado 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para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fines de 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reensambladodeda</a:t>
            </a:r>
            <a:r>
              <a:rPr dirty="0" sz="550" spc="15">
                <a:solidFill>
                  <a:srgbClr val="11507E"/>
                </a:solidFill>
                <a:latin typeface="Arial"/>
                <a:cs typeface="Arial"/>
              </a:rPr>
              <a:t>t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os.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1507E"/>
              </a:buClr>
              <a:buFont typeface="Arial"/>
              <a:buChar char="•"/>
            </a:pPr>
            <a:endParaRPr sz="550">
              <a:latin typeface="Arial"/>
              <a:cs typeface="Arial"/>
            </a:endParaRPr>
          </a:p>
          <a:p>
            <a:pPr marL="111125" marR="10795" indent="-37465">
              <a:lnSpc>
                <a:spcPct val="79000"/>
              </a:lnSpc>
              <a:buClr>
                <a:srgbClr val="11507E"/>
              </a:buClr>
              <a:buChar char="•"/>
              <a:tabLst>
                <a:tab pos="111125" algn="l"/>
              </a:tabLst>
            </a:pP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Número</a:t>
            </a:r>
            <a:r>
              <a:rPr dirty="0" sz="550" spc="-8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-5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acuse</a:t>
            </a:r>
            <a:r>
              <a:rPr dirty="0" sz="550" spc="-9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-5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recibo</a:t>
            </a:r>
            <a:r>
              <a:rPr dirty="0" sz="550" spc="-9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Un</a:t>
            </a:r>
            <a:r>
              <a:rPr dirty="0" sz="550" spc="-5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campo</a:t>
            </a:r>
            <a:r>
              <a:rPr dirty="0" sz="550" spc="-8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-2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00" spc="10">
                <a:solidFill>
                  <a:srgbClr val="317C95"/>
                </a:solidFill>
                <a:latin typeface="Arial"/>
                <a:cs typeface="Arial"/>
              </a:rPr>
              <a:t>32</a:t>
            </a:r>
            <a:r>
              <a:rPr dirty="0" sz="500" spc="-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bitsutilizado</a:t>
            </a:r>
            <a:r>
              <a:rPr dirty="0" sz="550" spc="-6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poro</a:t>
            </a:r>
            <a:r>
              <a:rPr dirty="0" sz="550" spc="-5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indicar</a:t>
            </a:r>
            <a:r>
              <a:rPr dirty="0" sz="550" spc="-5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que</a:t>
            </a:r>
            <a:r>
              <a:rPr dirty="0" sz="550" spc="-2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se  han</a:t>
            </a:r>
            <a:r>
              <a:rPr dirty="0" sz="550" spc="-6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recib</a:t>
            </a:r>
            <a:r>
              <a:rPr dirty="0" sz="55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do</a:t>
            </a:r>
            <a:r>
              <a:rPr dirty="0" sz="550" spc="-4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da</a:t>
            </a:r>
            <a:r>
              <a:rPr dirty="0" sz="550" spc="10">
                <a:solidFill>
                  <a:srgbClr val="11507E"/>
                </a:solidFill>
                <a:latin typeface="Arial"/>
                <a:cs typeface="Arial"/>
              </a:rPr>
              <a:t>t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os</a:t>
            </a:r>
            <a:r>
              <a:rPr dirty="0" sz="550" spc="-7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00" spc="5">
                <a:solidFill>
                  <a:srgbClr val="317C95"/>
                </a:solidFill>
                <a:latin typeface="Times New Roman"/>
                <a:cs typeface="Times New Roman"/>
              </a:rPr>
              <a:t>y </a:t>
            </a:r>
            <a:r>
              <a:rPr dirty="0" sz="550" spc="15">
                <a:solidFill>
                  <a:srgbClr val="23698C"/>
                </a:solidFill>
                <a:latin typeface="Arial"/>
                <a:cs typeface="Arial"/>
              </a:rPr>
              <a:t>que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seespera</a:t>
            </a:r>
            <a:r>
              <a:rPr dirty="0" sz="550" spc="-9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e</a:t>
            </a:r>
            <a:r>
              <a:rPr dirty="0" sz="550" spc="5">
                <a:solidFill>
                  <a:srgbClr val="11507E"/>
                </a:solidFill>
                <a:latin typeface="Arial"/>
                <a:cs typeface="Arial"/>
              </a:rPr>
              <a:t>l</a:t>
            </a:r>
            <a:r>
              <a:rPr dirty="0" sz="550" spc="-4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550" spc="-10">
                <a:solidFill>
                  <a:srgbClr val="317C95"/>
                </a:solidFill>
                <a:latin typeface="Arial"/>
                <a:cs typeface="Arial"/>
              </a:rPr>
              <a:t>sigu</a:t>
            </a:r>
            <a:r>
              <a:rPr dirty="0" sz="550" spc="-1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-10">
                <a:solidFill>
                  <a:srgbClr val="317C95"/>
                </a:solidFill>
                <a:latin typeface="Arial"/>
                <a:cs typeface="Arial"/>
              </a:rPr>
              <a:t>en</a:t>
            </a:r>
            <a:r>
              <a:rPr dirty="0" sz="550" spc="-10">
                <a:solidFill>
                  <a:srgbClr val="11507E"/>
                </a:solidFill>
                <a:latin typeface="Arial"/>
                <a:cs typeface="Arial"/>
              </a:rPr>
              <a:t>t</a:t>
            </a:r>
            <a:r>
              <a:rPr dirty="0" sz="550" spc="-10">
                <a:solidFill>
                  <a:srgbClr val="317C95"/>
                </a:solidFill>
                <a:latin typeface="Arial"/>
                <a:cs typeface="Arial"/>
              </a:rPr>
              <a:t>e</a:t>
            </a:r>
            <a:r>
              <a:rPr dirty="0" sz="550" spc="-3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25">
                <a:solidFill>
                  <a:srgbClr val="317C95"/>
                </a:solidFill>
                <a:latin typeface="Arial"/>
                <a:cs typeface="Arial"/>
              </a:rPr>
              <a:t>byte</a:t>
            </a:r>
            <a:r>
              <a:rPr dirty="0" sz="550" spc="25">
                <a:solidFill>
                  <a:srgbClr val="23698C"/>
                </a:solidFill>
                <a:latin typeface="Arial"/>
                <a:cs typeface="Arial"/>
              </a:rPr>
              <a:t>de</a:t>
            </a:r>
            <a:r>
              <a:rPr dirty="0" sz="550" spc="-90">
                <a:solidFill>
                  <a:srgbClr val="23698C"/>
                </a:solidFill>
                <a:latin typeface="Arial"/>
                <a:cs typeface="Arial"/>
              </a:rPr>
              <a:t> </a:t>
            </a:r>
            <a:r>
              <a:rPr dirty="0" sz="550" spc="-5">
                <a:solidFill>
                  <a:srgbClr val="11507E"/>
                </a:solidFill>
                <a:latin typeface="Arial"/>
                <a:cs typeface="Arial"/>
              </a:rPr>
              <a:t>l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o</a:t>
            </a:r>
            <a:r>
              <a:rPr dirty="0" sz="550" spc="-2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fuente</a:t>
            </a:r>
            <a:r>
              <a:rPr dirty="0" sz="550" spc="-5">
                <a:solidFill>
                  <a:srgbClr val="11507E"/>
                </a:solidFill>
                <a:latin typeface="Arial"/>
                <a:cs typeface="Arial"/>
              </a:rPr>
              <a:t>.</a:t>
            </a:r>
            <a:endParaRPr sz="550">
              <a:latin typeface="Arial"/>
              <a:cs typeface="Arial"/>
            </a:endParaRPr>
          </a:p>
          <a:p>
            <a:pPr marL="110489" indent="-36830">
              <a:lnSpc>
                <a:spcPts val="590"/>
              </a:lnSpc>
              <a:spcBef>
                <a:spcPts val="459"/>
              </a:spcBef>
              <a:buClr>
                <a:srgbClr val="11507E"/>
              </a:buClr>
              <a:buChar char="•"/>
              <a:tabLst>
                <a:tab pos="111125" algn="l"/>
              </a:tabLst>
            </a:pP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Long</a:t>
            </a:r>
            <a:r>
              <a:rPr dirty="0" sz="550" spc="5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5">
                <a:solidFill>
                  <a:srgbClr val="23698C"/>
                </a:solidFill>
                <a:latin typeface="Arial"/>
                <a:cs typeface="Arial"/>
              </a:rPr>
              <a:t>tud </a:t>
            </a:r>
            <a:r>
              <a:rPr dirty="0" sz="550" spc="10">
                <a:solidFill>
                  <a:srgbClr val="23698C"/>
                </a:solidFill>
                <a:latin typeface="Arial"/>
                <a:cs typeface="Arial"/>
              </a:rPr>
              <a:t>de</a:t>
            </a:r>
            <a:r>
              <a:rPr dirty="0" sz="550" spc="10">
                <a:solidFill>
                  <a:srgbClr val="11507E"/>
                </a:solidFill>
                <a:latin typeface="Arial"/>
                <a:cs typeface="Arial"/>
              </a:rPr>
              <a:t>l </a:t>
            </a:r>
            <a:r>
              <a:rPr dirty="0" sz="550">
                <a:solidFill>
                  <a:srgbClr val="23698C"/>
                </a:solidFill>
                <a:latin typeface="Arial"/>
                <a:cs typeface="Arial"/>
              </a:rPr>
              <a:t>encabezado </a:t>
            </a:r>
            <a:r>
              <a:rPr dirty="0" sz="450">
                <a:solidFill>
                  <a:srgbClr val="317C95"/>
                </a:solidFill>
                <a:latin typeface="Arial"/>
                <a:cs typeface="Arial"/>
              </a:rPr>
              <a:t>Un </a:t>
            </a:r>
            <a:r>
              <a:rPr dirty="0" sz="550" spc="35">
                <a:solidFill>
                  <a:srgbClr val="23698C"/>
                </a:solidFill>
                <a:latin typeface="Arial"/>
                <a:cs typeface="Arial"/>
              </a:rPr>
              <a:t>campo </a:t>
            </a:r>
            <a:r>
              <a:rPr dirty="0" sz="550" spc="30">
                <a:solidFill>
                  <a:srgbClr val="317C95"/>
                </a:solidFill>
                <a:latin typeface="Arial"/>
                <a:cs typeface="Arial"/>
              </a:rPr>
              <a:t>de </a:t>
            </a:r>
            <a:r>
              <a:rPr dirty="0" sz="450" spc="25">
                <a:solidFill>
                  <a:srgbClr val="317C95"/>
                </a:solidFill>
                <a:latin typeface="Arial"/>
                <a:cs typeface="Arial"/>
              </a:rPr>
              <a:t>4 </a:t>
            </a:r>
            <a:r>
              <a:rPr dirty="0" sz="550" spc="15">
                <a:solidFill>
                  <a:srgbClr val="23698C"/>
                </a:solidFill>
                <a:latin typeface="Arial"/>
                <a:cs typeface="Arial"/>
              </a:rPr>
              <a:t>bits 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conocido</a:t>
            </a:r>
            <a:r>
              <a:rPr dirty="0" sz="550" spc="7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30">
                <a:solidFill>
                  <a:srgbClr val="317C95"/>
                </a:solidFill>
                <a:latin typeface="Arial"/>
                <a:cs typeface="Arial"/>
              </a:rPr>
              <a:t>como</a:t>
            </a:r>
            <a:endParaRPr sz="550">
              <a:latin typeface="Arial"/>
              <a:cs typeface="Arial"/>
            </a:endParaRPr>
          </a:p>
          <a:p>
            <a:pPr marL="113664" marR="15240">
              <a:lnSpc>
                <a:spcPts val="600"/>
              </a:lnSpc>
            </a:pP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-desp</a:t>
            </a:r>
            <a:r>
              <a:rPr dirty="0" sz="550" spc="10">
                <a:solidFill>
                  <a:srgbClr val="11507E"/>
                </a:solidFill>
                <a:latin typeface="Arial"/>
                <a:cs typeface="Arial"/>
              </a:rPr>
              <a:t>l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azamiento </a:t>
            </a:r>
            <a:r>
              <a:rPr dirty="0" sz="550" spc="25">
                <a:solidFill>
                  <a:srgbClr val="23698C"/>
                </a:solidFill>
                <a:latin typeface="Arial"/>
                <a:cs typeface="Arial"/>
              </a:rPr>
              <a:t>de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da</a:t>
            </a:r>
            <a:r>
              <a:rPr dirty="0" sz="550" spc="5">
                <a:solidFill>
                  <a:srgbClr val="11507E"/>
                </a:solidFill>
                <a:latin typeface="Arial"/>
                <a:cs typeface="Arial"/>
              </a:rPr>
              <a:t>t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os"' </a:t>
            </a:r>
            <a:r>
              <a:rPr dirty="0" sz="550" spc="20">
                <a:solidFill>
                  <a:srgbClr val="23698C"/>
                </a:solidFill>
                <a:latin typeface="Arial"/>
                <a:cs typeface="Arial"/>
              </a:rPr>
              <a:t>que </a:t>
            </a:r>
            <a:r>
              <a:rPr dirty="0" sz="55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nd</a:t>
            </a:r>
            <a:r>
              <a:rPr dirty="0" sz="55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ca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la </a:t>
            </a:r>
            <a:r>
              <a:rPr dirty="0" sz="550" spc="5">
                <a:solidFill>
                  <a:srgbClr val="11507E"/>
                </a:solidFill>
                <a:latin typeface="Arial"/>
                <a:cs typeface="Arial"/>
              </a:rPr>
              <a:t>l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ong</a:t>
            </a:r>
            <a:r>
              <a:rPr dirty="0" sz="550" spc="5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5">
                <a:solidFill>
                  <a:srgbClr val="23698C"/>
                </a:solidFill>
                <a:latin typeface="Arial"/>
                <a:cs typeface="Arial"/>
              </a:rPr>
              <a:t>tud </a:t>
            </a:r>
            <a:r>
              <a:rPr dirty="0" sz="550" spc="15">
                <a:solidFill>
                  <a:srgbClr val="23698C"/>
                </a:solidFill>
                <a:latin typeface="Arial"/>
                <a:cs typeface="Arial"/>
              </a:rPr>
              <a:t>del </a:t>
            </a:r>
            <a:r>
              <a:rPr dirty="0" sz="550">
                <a:solidFill>
                  <a:srgbClr val="23698C"/>
                </a:solidFill>
                <a:latin typeface="Arial"/>
                <a:cs typeface="Arial"/>
              </a:rPr>
              <a:t>encabezado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del  segmento</a:t>
            </a:r>
            <a:r>
              <a:rPr dirty="0" sz="550" spc="-7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-25">
                <a:solidFill>
                  <a:srgbClr val="317C95"/>
                </a:solidFill>
                <a:latin typeface="Arial"/>
                <a:cs typeface="Arial"/>
              </a:rPr>
              <a:t>TCP.</a:t>
            </a:r>
            <a:endParaRPr sz="550">
              <a:latin typeface="Arial"/>
              <a:cs typeface="Arial"/>
            </a:endParaRPr>
          </a:p>
          <a:p>
            <a:pPr marL="110489" indent="-36830">
              <a:lnSpc>
                <a:spcPct val="100000"/>
              </a:lnSpc>
              <a:spcBef>
                <a:spcPts val="390"/>
              </a:spcBef>
              <a:buClr>
                <a:srgbClr val="11507E"/>
              </a:buClr>
              <a:buChar char="•"/>
              <a:tabLst>
                <a:tab pos="111125" algn="l"/>
              </a:tabLst>
            </a:pP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Reservado</a:t>
            </a:r>
            <a:r>
              <a:rPr dirty="0" sz="550" spc="-9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23698C"/>
                </a:solidFill>
                <a:latin typeface="Arial"/>
                <a:cs typeface="Arial"/>
              </a:rPr>
              <a:t>Un</a:t>
            </a:r>
            <a:r>
              <a:rPr dirty="0" sz="550" spc="-65">
                <a:solidFill>
                  <a:srgbClr val="23698C"/>
                </a:solidFill>
                <a:latin typeface="Arial"/>
                <a:cs typeface="Arial"/>
              </a:rPr>
              <a:t> 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campo</a:t>
            </a:r>
            <a:r>
              <a:rPr dirty="0" sz="550" spc="-8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23698C"/>
                </a:solidFill>
                <a:latin typeface="Arial"/>
                <a:cs typeface="Arial"/>
              </a:rPr>
              <a:t>de</a:t>
            </a:r>
            <a:r>
              <a:rPr dirty="0" sz="550" spc="-60">
                <a:solidFill>
                  <a:srgbClr val="23698C"/>
                </a:solidFill>
                <a:latin typeface="Arial"/>
                <a:cs typeface="Arial"/>
              </a:rPr>
              <a:t> </a:t>
            </a:r>
            <a:r>
              <a:rPr dirty="0" sz="500" spc="15">
                <a:solidFill>
                  <a:srgbClr val="317C95"/>
                </a:solidFill>
                <a:latin typeface="Arial"/>
                <a:cs typeface="Arial"/>
              </a:rPr>
              <a:t>6</a:t>
            </a:r>
            <a:r>
              <a:rPr dirty="0" sz="500" spc="-4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20">
                <a:solidFill>
                  <a:srgbClr val="23698C"/>
                </a:solidFill>
                <a:latin typeface="Arial"/>
                <a:cs typeface="Arial"/>
              </a:rPr>
              <a:t>bits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queestá</a:t>
            </a:r>
            <a:r>
              <a:rPr dirty="0" sz="550" spc="-8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23698C"/>
                </a:solidFill>
                <a:latin typeface="Arial"/>
                <a:cs typeface="Arial"/>
              </a:rPr>
              <a:t>reservado</a:t>
            </a:r>
            <a:r>
              <a:rPr dirty="0" sz="550" spc="-65">
                <a:solidFill>
                  <a:srgbClr val="23698C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317C95"/>
                </a:solidFill>
                <a:latin typeface="Times New Roman"/>
                <a:cs typeface="Times New Roman"/>
              </a:rPr>
              <a:t>paro</a:t>
            </a:r>
            <a:r>
              <a:rPr dirty="0" sz="550" spc="30">
                <a:solidFill>
                  <a:srgbClr val="317C95"/>
                </a:solidFill>
                <a:latin typeface="Arial"/>
                <a:cs typeface="Arial"/>
              </a:rPr>
              <a:t>uso</a:t>
            </a:r>
            <a:r>
              <a:rPr dirty="0" sz="550" spc="-10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futuro.</a:t>
            </a:r>
            <a:endParaRPr sz="550">
              <a:latin typeface="Arial"/>
              <a:cs typeface="Arial"/>
            </a:endParaRPr>
          </a:p>
          <a:p>
            <a:pPr marL="111125" marR="9525" indent="-99060">
              <a:lnSpc>
                <a:spcPts val="600"/>
              </a:lnSpc>
              <a:spcBef>
                <a:spcPts val="480"/>
              </a:spcBef>
            </a:pPr>
            <a:r>
              <a:rPr dirty="0" sz="550" spc="15">
                <a:solidFill>
                  <a:srgbClr val="11507E"/>
                </a:solidFill>
                <a:latin typeface="Arial"/>
                <a:cs typeface="Arial"/>
              </a:rPr>
              <a:t>,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B</a:t>
            </a:r>
            <a:r>
              <a:rPr dirty="0" sz="550" spc="1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10">
                <a:solidFill>
                  <a:srgbClr val="23698C"/>
                </a:solidFill>
                <a:latin typeface="Arial"/>
                <a:cs typeface="Arial"/>
              </a:rPr>
              <a:t>ts </a:t>
            </a:r>
            <a:r>
              <a:rPr dirty="0" sz="550" spc="25">
                <a:solidFill>
                  <a:srgbClr val="317C95"/>
                </a:solidFill>
                <a:latin typeface="Arial"/>
                <a:cs typeface="Arial"/>
              </a:rPr>
              <a:t>de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control un </a:t>
            </a:r>
            <a:r>
              <a:rPr dirty="0" sz="550" spc="30">
                <a:solidFill>
                  <a:srgbClr val="317C95"/>
                </a:solidFill>
                <a:latin typeface="Arial"/>
                <a:cs typeface="Arial"/>
              </a:rPr>
              <a:t>campo </a:t>
            </a:r>
            <a:r>
              <a:rPr dirty="0" sz="550" spc="25">
                <a:solidFill>
                  <a:srgbClr val="317C95"/>
                </a:solidFill>
                <a:latin typeface="Arial"/>
                <a:cs typeface="Arial"/>
              </a:rPr>
              <a:t>de </a:t>
            </a:r>
            <a:r>
              <a:rPr dirty="0" sz="500" spc="25">
                <a:solidFill>
                  <a:srgbClr val="317C95"/>
                </a:solidFill>
                <a:latin typeface="Arial"/>
                <a:cs typeface="Arial"/>
              </a:rPr>
              <a:t>6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bits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ut</a:t>
            </a:r>
            <a:r>
              <a:rPr dirty="0" sz="550" spc="5">
                <a:solidFill>
                  <a:srgbClr val="11507E"/>
                </a:solidFill>
                <a:latin typeface="Arial"/>
                <a:cs typeface="Arial"/>
              </a:rPr>
              <a:t>ili</a:t>
            </a:r>
            <a:r>
              <a:rPr dirty="0" sz="550" spc="5">
                <a:solidFill>
                  <a:srgbClr val="23698C"/>
                </a:solidFill>
                <a:latin typeface="Arial"/>
                <a:cs typeface="Arial"/>
              </a:rPr>
              <a:t>zado 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que </a:t>
            </a:r>
            <a:r>
              <a:rPr dirty="0" sz="550" spc="1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ncluye códigos </a:t>
            </a:r>
            <a:r>
              <a:rPr dirty="0" sz="550" spc="10">
                <a:solidFill>
                  <a:srgbClr val="23698C"/>
                </a:solidFill>
                <a:latin typeface="Arial"/>
                <a:cs typeface="Arial"/>
              </a:rPr>
              <a:t>de </a:t>
            </a:r>
            <a:r>
              <a:rPr dirty="0" sz="550" spc="25">
                <a:solidFill>
                  <a:srgbClr val="23698C"/>
                </a:solidFill>
                <a:latin typeface="Arial"/>
                <a:cs typeface="Arial"/>
              </a:rPr>
              <a:t>bits </a:t>
            </a:r>
            <a:r>
              <a:rPr dirty="0" sz="550" spc="40">
                <a:solidFill>
                  <a:srgbClr val="317C95"/>
                </a:solidFill>
                <a:latin typeface="Arial"/>
                <a:cs typeface="Arial"/>
              </a:rPr>
              <a:t>o 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banderos,</a:t>
            </a:r>
            <a:r>
              <a:rPr dirty="0" sz="550" spc="-8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23698C"/>
                </a:solidFill>
                <a:latin typeface="Arial"/>
                <a:cs typeface="Arial"/>
              </a:rPr>
              <a:t>que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indican</a:t>
            </a:r>
            <a:r>
              <a:rPr dirty="0" sz="550" spc="-7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-10">
                <a:solidFill>
                  <a:srgbClr val="317C95"/>
                </a:solidFill>
                <a:latin typeface="Arial"/>
                <a:cs typeface="Arial"/>
              </a:rPr>
              <a:t>e</a:t>
            </a:r>
            <a:r>
              <a:rPr dirty="0" sz="550" spc="-10">
                <a:solidFill>
                  <a:srgbClr val="11507E"/>
                </a:solidFill>
                <a:latin typeface="Arial"/>
                <a:cs typeface="Arial"/>
              </a:rPr>
              <a:t>l</a:t>
            </a:r>
            <a:r>
              <a:rPr dirty="0" sz="550" spc="-6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propósito</a:t>
            </a:r>
            <a:r>
              <a:rPr dirty="0" sz="550" spc="-6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y</a:t>
            </a:r>
            <a:r>
              <a:rPr dirty="0" sz="550" spc="-5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-15">
                <a:solidFill>
                  <a:srgbClr val="11507E"/>
                </a:solidFill>
                <a:latin typeface="Arial"/>
                <a:cs typeface="Arial"/>
              </a:rPr>
              <a:t>l</a:t>
            </a:r>
            <a:r>
              <a:rPr dirty="0" sz="550" spc="-15">
                <a:solidFill>
                  <a:srgbClr val="317C95"/>
                </a:solidFill>
                <a:latin typeface="Arial"/>
                <a:cs typeface="Arial"/>
              </a:rPr>
              <a:t>o</a:t>
            </a:r>
            <a:r>
              <a:rPr dirty="0" sz="550" spc="-1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funcióndel</a:t>
            </a:r>
            <a:r>
              <a:rPr dirty="0" sz="550" spc="-7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segmento</a:t>
            </a:r>
            <a:r>
              <a:rPr dirty="0" sz="550" spc="-8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-45">
                <a:solidFill>
                  <a:srgbClr val="317C95"/>
                </a:solidFill>
                <a:latin typeface="Arial"/>
                <a:cs typeface="Arial"/>
              </a:rPr>
              <a:t>TCP</a:t>
            </a:r>
            <a:r>
              <a:rPr dirty="0" sz="550" spc="-45">
                <a:solidFill>
                  <a:srgbClr val="11507E"/>
                </a:solidFill>
                <a:latin typeface="Arial"/>
                <a:cs typeface="Arial"/>
              </a:rPr>
              <a:t>.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0">
              <a:latin typeface="Arial"/>
              <a:cs typeface="Arial"/>
            </a:endParaRPr>
          </a:p>
          <a:p>
            <a:pPr marL="111125" marR="16510" indent="-37465">
              <a:lnSpc>
                <a:spcPts val="560"/>
              </a:lnSpc>
              <a:spcBef>
                <a:spcPts val="5"/>
              </a:spcBef>
              <a:buClr>
                <a:srgbClr val="11507E"/>
              </a:buClr>
              <a:buChar char="•"/>
              <a:tabLst>
                <a:tab pos="114935" algn="l"/>
              </a:tabLst>
            </a:pPr>
            <a:r>
              <a:rPr dirty="0" sz="550" spc="-5">
                <a:solidFill>
                  <a:srgbClr val="23698C"/>
                </a:solidFill>
                <a:latin typeface="Arial"/>
                <a:cs typeface="Arial"/>
              </a:rPr>
              <a:t>Tamaflo</a:t>
            </a:r>
            <a:r>
              <a:rPr dirty="0" sz="550" spc="-50">
                <a:solidFill>
                  <a:srgbClr val="23698C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2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ven</a:t>
            </a:r>
            <a:r>
              <a:rPr dirty="0" sz="550">
                <a:solidFill>
                  <a:srgbClr val="11507E"/>
                </a:solidFill>
                <a:latin typeface="Arial"/>
                <a:cs typeface="Arial"/>
              </a:rPr>
              <a:t>t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ana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Un</a:t>
            </a:r>
            <a:r>
              <a:rPr dirty="0" sz="550" spc="-5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campo</a:t>
            </a:r>
            <a:r>
              <a:rPr dirty="0" sz="550" spc="-4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23698C"/>
                </a:solidFill>
                <a:latin typeface="Times New Roman"/>
                <a:cs typeface="Times New Roman"/>
              </a:rPr>
              <a:t>16</a:t>
            </a:r>
            <a:r>
              <a:rPr dirty="0" sz="550" spc="10">
                <a:solidFill>
                  <a:srgbClr val="23698C"/>
                </a:solidFill>
                <a:latin typeface="Times New Roman"/>
                <a:cs typeface="Times New Roman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bits</a:t>
            </a:r>
            <a:r>
              <a:rPr dirty="0" sz="550" spc="-9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23698C"/>
                </a:solidFill>
                <a:latin typeface="Arial"/>
                <a:cs typeface="Arial"/>
              </a:rPr>
              <a:t>utilizada</a:t>
            </a:r>
            <a:r>
              <a:rPr dirty="0" sz="550" spc="-20">
                <a:solidFill>
                  <a:srgbClr val="23698C"/>
                </a:solidFill>
                <a:latin typeface="Arial"/>
                <a:cs typeface="Arial"/>
              </a:rPr>
              <a:t> 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para</a:t>
            </a:r>
            <a:r>
              <a:rPr dirty="0" sz="550" spc="-5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nd</a:t>
            </a:r>
            <a:r>
              <a:rPr dirty="0" sz="55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car</a:t>
            </a:r>
            <a:r>
              <a:rPr dirty="0" sz="550" spc="-1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e</a:t>
            </a:r>
            <a:r>
              <a:rPr dirty="0" sz="550" spc="10">
                <a:solidFill>
                  <a:srgbClr val="11507E"/>
                </a:solidFill>
                <a:latin typeface="Arial"/>
                <a:cs typeface="Arial"/>
              </a:rPr>
              <a:t>l</a:t>
            </a:r>
            <a:r>
              <a:rPr dirty="0" sz="550" spc="-3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número</a:t>
            </a:r>
            <a:r>
              <a:rPr dirty="0" sz="550" spc="-5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de 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bytesque</a:t>
            </a:r>
            <a:r>
              <a:rPr dirty="0" sz="550" spc="-10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00" spc="15">
                <a:solidFill>
                  <a:srgbClr val="317C95"/>
                </a:solidFill>
                <a:latin typeface="Arial"/>
                <a:cs typeface="Arial"/>
              </a:rPr>
              <a:t>se</a:t>
            </a:r>
            <a:r>
              <a:rPr dirty="0" sz="500" spc="-2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pueden</a:t>
            </a:r>
            <a:r>
              <a:rPr dirty="0" sz="550" spc="-10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aceptar</a:t>
            </a:r>
            <a:r>
              <a:rPr dirty="0" sz="550" spc="-5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00" spc="15">
                <a:solidFill>
                  <a:srgbClr val="317C95"/>
                </a:solidFill>
                <a:latin typeface="Arial"/>
                <a:cs typeface="Arial"/>
              </a:rPr>
              <a:t>o</a:t>
            </a:r>
            <a:r>
              <a:rPr dirty="0" sz="500" spc="-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00" spc="5">
                <a:solidFill>
                  <a:srgbClr val="317C95"/>
                </a:solidFill>
                <a:latin typeface="Arial"/>
                <a:cs typeface="Arial"/>
              </a:rPr>
              <a:t>lo</a:t>
            </a:r>
            <a:r>
              <a:rPr dirty="0" sz="500" spc="-1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vez.</a:t>
            </a:r>
            <a:endParaRPr sz="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1507E"/>
              </a:buClr>
              <a:buFont typeface="Arial"/>
              <a:buChar char="•"/>
            </a:pPr>
            <a:endParaRPr sz="500">
              <a:latin typeface="Arial"/>
              <a:cs typeface="Arial"/>
            </a:endParaRPr>
          </a:p>
          <a:p>
            <a:pPr marL="113030" marR="17780" indent="-39370">
              <a:lnSpc>
                <a:spcPct val="79000"/>
              </a:lnSpc>
              <a:buClr>
                <a:srgbClr val="11507E"/>
              </a:buClr>
              <a:buChar char="•"/>
              <a:tabLst>
                <a:tab pos="113030" algn="l"/>
              </a:tabLst>
            </a:pP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Sumo</a:t>
            </a:r>
            <a:r>
              <a:rPr dirty="0" sz="550" spc="-9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-1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comprobación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23698C"/>
                </a:solidFill>
                <a:latin typeface="Arial"/>
                <a:cs typeface="Arial"/>
              </a:rPr>
              <a:t>un</a:t>
            </a:r>
            <a:r>
              <a:rPr dirty="0" sz="550" spc="55">
                <a:solidFill>
                  <a:srgbClr val="23698C"/>
                </a:solidFill>
                <a:latin typeface="Arial"/>
                <a:cs typeface="Arial"/>
              </a:rPr>
              <a:t> 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campo</a:t>
            </a:r>
            <a:r>
              <a:rPr dirty="0" sz="550" spc="-3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-3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Times New Roman"/>
                <a:cs typeface="Times New Roman"/>
              </a:rPr>
              <a:t>16</a:t>
            </a:r>
            <a:r>
              <a:rPr dirty="0" sz="550" spc="20">
                <a:solidFill>
                  <a:srgbClr val="317C95"/>
                </a:solidFill>
                <a:latin typeface="Times New Roman"/>
                <a:cs typeface="Times New Roman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b</a:t>
            </a:r>
            <a:r>
              <a:rPr dirty="0" sz="550" spc="10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ts</a:t>
            </a:r>
            <a:r>
              <a:rPr dirty="0" sz="550" spc="-7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utilizado</a:t>
            </a:r>
            <a:r>
              <a:rPr dirty="0" sz="550" spc="-9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paro1a</a:t>
            </a:r>
            <a:r>
              <a:rPr dirty="0" sz="550" spc="-5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verificación</a:t>
            </a:r>
            <a:r>
              <a:rPr dirty="0" sz="550" spc="-4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de 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erroresdel</a:t>
            </a:r>
            <a:r>
              <a:rPr dirty="0" sz="550" spc="-6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>
                <a:solidFill>
                  <a:srgbClr val="317C95"/>
                </a:solidFill>
                <a:latin typeface="Arial"/>
                <a:cs typeface="Arial"/>
              </a:rPr>
              <a:t>encabezado</a:t>
            </a:r>
            <a:r>
              <a:rPr dirty="0" sz="550" spc="-4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20">
                <a:solidFill>
                  <a:srgbClr val="317C95"/>
                </a:solidFill>
                <a:latin typeface="Times New Roman"/>
                <a:cs typeface="Times New Roman"/>
              </a:rPr>
              <a:t>y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losdatos</a:t>
            </a:r>
            <a:r>
              <a:rPr dirty="0" sz="550" spc="-9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0">
                <a:solidFill>
                  <a:srgbClr val="317C95"/>
                </a:solidFill>
                <a:latin typeface="Arial"/>
                <a:cs typeface="Arial"/>
              </a:rPr>
              <a:t>del</a:t>
            </a:r>
            <a:r>
              <a:rPr dirty="0" sz="550" spc="-8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segmento.</a:t>
            </a:r>
            <a:endParaRPr sz="550">
              <a:latin typeface="Arial"/>
              <a:cs typeface="Arial"/>
            </a:endParaRPr>
          </a:p>
          <a:p>
            <a:pPr marL="110489" indent="-41275">
              <a:lnSpc>
                <a:spcPts val="665"/>
              </a:lnSpc>
              <a:spcBef>
                <a:spcPts val="409"/>
              </a:spcBef>
              <a:buClr>
                <a:srgbClr val="11507E"/>
              </a:buClr>
              <a:buChar char="·"/>
              <a:tabLst>
                <a:tab pos="111125" algn="l"/>
              </a:tabLst>
            </a:pP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Urgen</a:t>
            </a:r>
            <a:r>
              <a:rPr dirty="0" sz="550" spc="-5">
                <a:solidFill>
                  <a:srgbClr val="11507E"/>
                </a:solidFill>
                <a:latin typeface="Arial"/>
                <a:cs typeface="Arial"/>
              </a:rPr>
              <a:t>t</a:t>
            </a:r>
            <a:r>
              <a:rPr dirty="0" sz="550" spc="-5">
                <a:solidFill>
                  <a:srgbClr val="317C95"/>
                </a:solidFill>
                <a:latin typeface="Arial"/>
                <a:cs typeface="Arial"/>
              </a:rPr>
              <a:t>e</a:t>
            </a:r>
            <a:r>
              <a:rPr dirty="0" sz="550" spc="-5">
                <a:solidFill>
                  <a:srgbClr val="11507E"/>
                </a:solidFill>
                <a:latin typeface="Arial"/>
                <a:cs typeface="Arial"/>
              </a:rPr>
              <a:t>:</a:t>
            </a:r>
            <a:r>
              <a:rPr dirty="0" sz="550" spc="-85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Un</a:t>
            </a:r>
            <a:r>
              <a:rPr dirty="0" sz="550" spc="-7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20">
                <a:solidFill>
                  <a:srgbClr val="317C95"/>
                </a:solidFill>
                <a:latin typeface="Arial"/>
                <a:cs typeface="Arial"/>
              </a:rPr>
              <a:t>campo</a:t>
            </a:r>
            <a:r>
              <a:rPr dirty="0" sz="550" spc="-8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de</a:t>
            </a:r>
            <a:r>
              <a:rPr dirty="0" sz="550" spc="-3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23698C"/>
                </a:solidFill>
                <a:latin typeface="Times New Roman"/>
                <a:cs typeface="Times New Roman"/>
              </a:rPr>
              <a:t>16</a:t>
            </a:r>
            <a:r>
              <a:rPr dirty="0" sz="550" spc="-25">
                <a:solidFill>
                  <a:srgbClr val="23698C"/>
                </a:solidFill>
                <a:latin typeface="Times New Roman"/>
                <a:cs typeface="Times New Roman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bitsuhlizodo</a:t>
            </a:r>
            <a:r>
              <a:rPr dirty="0" sz="550" spc="-10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paraindicar</a:t>
            </a:r>
            <a:r>
              <a:rPr dirty="0" sz="550" spc="-6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si</a:t>
            </a:r>
            <a:r>
              <a:rPr dirty="0" sz="550" spc="-100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losdatosconten</a:t>
            </a:r>
            <a:r>
              <a:rPr dirty="0" sz="550" spc="15">
                <a:solidFill>
                  <a:srgbClr val="11507E"/>
                </a:solidFill>
                <a:latin typeface="Arial"/>
                <a:cs typeface="Arial"/>
              </a:rPr>
              <a:t>i</a:t>
            </a:r>
            <a:r>
              <a:rPr dirty="0" sz="550" spc="15">
                <a:solidFill>
                  <a:srgbClr val="317C95"/>
                </a:solidFill>
                <a:latin typeface="Arial"/>
                <a:cs typeface="Arial"/>
              </a:rPr>
              <a:t>dos</a:t>
            </a:r>
            <a:r>
              <a:rPr dirty="0" sz="550" spc="-95">
                <a:solidFill>
                  <a:srgbClr val="317C95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317C95"/>
                </a:solidFill>
                <a:latin typeface="Times New Roman"/>
                <a:cs typeface="Times New Roman"/>
              </a:rPr>
              <a:t>son</a:t>
            </a:r>
            <a:endParaRPr sz="600">
              <a:latin typeface="Times New Roman"/>
              <a:cs typeface="Times New Roman"/>
            </a:endParaRPr>
          </a:p>
          <a:p>
            <a:pPr marL="111125">
              <a:lnSpc>
                <a:spcPts val="605"/>
              </a:lnSpc>
            </a:pP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urgen</a:t>
            </a:r>
            <a:r>
              <a:rPr dirty="0" sz="550" spc="5">
                <a:solidFill>
                  <a:srgbClr val="11507E"/>
                </a:solidFill>
                <a:latin typeface="Arial"/>
                <a:cs typeface="Arial"/>
              </a:rPr>
              <a:t>t</a:t>
            </a:r>
            <a:r>
              <a:rPr dirty="0" sz="550" spc="5">
                <a:solidFill>
                  <a:srgbClr val="317C95"/>
                </a:solidFill>
                <a:latin typeface="Arial"/>
                <a:cs typeface="Arial"/>
              </a:rPr>
              <a:t>es.</a:t>
            </a:r>
            <a:endParaRPr sz="55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410843" y="1208681"/>
            <a:ext cx="1456690" cy="24002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0" b="0">
                <a:solidFill>
                  <a:srgbClr val="11507E"/>
                </a:solidFill>
                <a:latin typeface="Arial"/>
                <a:cs typeface="Arial"/>
              </a:rPr>
              <a:t>Datagrama</a:t>
            </a:r>
            <a:r>
              <a:rPr dirty="0" sz="1400" spc="-10" b="0">
                <a:solidFill>
                  <a:srgbClr val="11507E"/>
                </a:solidFill>
                <a:latin typeface="Arial"/>
                <a:cs typeface="Arial"/>
              </a:rPr>
              <a:t> </a:t>
            </a:r>
            <a:r>
              <a:rPr dirty="0" sz="1400" spc="40" b="0">
                <a:solidFill>
                  <a:srgbClr val="11507E"/>
                </a:solidFill>
                <a:latin typeface="Arial"/>
                <a:cs typeface="Arial"/>
              </a:rPr>
              <a:t>TCP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56635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80981" y="0"/>
            <a:ext cx="2171423" cy="207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55385" y="1815915"/>
            <a:ext cx="1335896" cy="515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17874" y="2738060"/>
            <a:ext cx="3573406" cy="2298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47686" y="2076007"/>
            <a:ext cx="0" cy="908050"/>
          </a:xfrm>
          <a:custGeom>
            <a:avLst/>
            <a:gdLst/>
            <a:ahLst/>
            <a:cxnLst/>
            <a:rect l="l" t="t" r="r" b="b"/>
            <a:pathLst>
              <a:path w="0" h="908050">
                <a:moveTo>
                  <a:pt x="0" y="907958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08181" y="2265166"/>
            <a:ext cx="0" cy="454025"/>
          </a:xfrm>
          <a:custGeom>
            <a:avLst/>
            <a:gdLst/>
            <a:ahLst/>
            <a:cxnLst/>
            <a:rect l="l" t="t" r="r" b="b"/>
            <a:pathLst>
              <a:path w="0" h="454025">
                <a:moveTo>
                  <a:pt x="0" y="453979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86565" y="2326642"/>
            <a:ext cx="0" cy="416559"/>
          </a:xfrm>
          <a:custGeom>
            <a:avLst/>
            <a:gdLst/>
            <a:ahLst/>
            <a:cxnLst/>
            <a:rect l="l" t="t" r="r" b="b"/>
            <a:pathLst>
              <a:path w="0" h="416560">
                <a:moveTo>
                  <a:pt x="0" y="416147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283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105"/>
              </a:spcBef>
            </a:pPr>
            <a:r>
              <a:rPr dirty="0" spc="45"/>
              <a:t>Protocolo</a:t>
            </a:r>
            <a:r>
              <a:rPr dirty="0" spc="-100"/>
              <a:t> </a:t>
            </a:r>
            <a:r>
              <a:rPr dirty="0" spc="120"/>
              <a:t>TCP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23298" y="1505160"/>
            <a:ext cx="3977640" cy="94297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just" marL="13335" marR="5080" indent="-1270">
              <a:lnSpc>
                <a:spcPts val="1410"/>
              </a:lnSpc>
              <a:spcBef>
                <a:spcPts val="275"/>
              </a:spcBef>
            </a:pPr>
            <a:r>
              <a:rPr dirty="0" sz="1300" spc="5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protocolo </a:t>
            </a:r>
            <a:r>
              <a:rPr dirty="0" sz="1300" spc="5">
                <a:solidFill>
                  <a:srgbClr val="0C4979"/>
                </a:solidFill>
                <a:latin typeface="Arial"/>
                <a:cs typeface="Arial"/>
              </a:rPr>
              <a:t>TCP que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es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00" spc="80">
                <a:solidFill>
                  <a:srgbClr val="0C4979"/>
                </a:solidFill>
                <a:latin typeface="Arial"/>
                <a:cs typeface="Arial"/>
              </a:rPr>
              <a:t>más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utilizado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en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la 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navegación </a:t>
            </a:r>
            <a:r>
              <a:rPr dirty="0" sz="1300" spc="50">
                <a:solidFill>
                  <a:srgbClr val="0C4979"/>
                </a:solidFill>
                <a:latin typeface="Arial"/>
                <a:cs typeface="Arial"/>
              </a:rPr>
              <a:t>cotidiana. </a:t>
            </a:r>
            <a:r>
              <a:rPr dirty="0" sz="1300" spc="5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protocolo </a:t>
            </a:r>
            <a:r>
              <a:rPr dirty="0" sz="1300" spc="-5">
                <a:solidFill>
                  <a:srgbClr val="0C4979"/>
                </a:solidFill>
                <a:latin typeface="Arial"/>
                <a:cs typeface="Arial"/>
              </a:rPr>
              <a:t>TCP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responde  </a:t>
            </a:r>
            <a:r>
              <a:rPr dirty="0" sz="1300" spc="50">
                <a:solidFill>
                  <a:srgbClr val="0C4979"/>
                </a:solidFill>
                <a:latin typeface="Arial"/>
                <a:cs typeface="Arial"/>
              </a:rPr>
              <a:t>a las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siglas </a:t>
            </a:r>
            <a:r>
              <a:rPr dirty="0" sz="1300" spc="10">
                <a:solidFill>
                  <a:srgbClr val="0C4979"/>
                </a:solidFill>
                <a:latin typeface="Arial"/>
                <a:cs typeface="Arial"/>
              </a:rPr>
              <a:t>Transfer </a:t>
            </a:r>
            <a:r>
              <a:rPr dirty="0" sz="1300" spc="35">
                <a:solidFill>
                  <a:srgbClr val="0C4979"/>
                </a:solidFill>
                <a:latin typeface="Arial"/>
                <a:cs typeface="Arial"/>
              </a:rPr>
              <a:t>Control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Protocol </a:t>
            </a:r>
            <a:r>
              <a:rPr dirty="0" sz="1250" spc="35">
                <a:solidFill>
                  <a:srgbClr val="0C4979"/>
                </a:solidFill>
                <a:latin typeface="Arial"/>
                <a:cs typeface="Arial"/>
              </a:rPr>
              <a:t>y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es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00" spc="80">
                <a:solidFill>
                  <a:srgbClr val="0C4979"/>
                </a:solidFill>
                <a:latin typeface="Arial"/>
                <a:cs typeface="Arial"/>
              </a:rPr>
              <a:t>más  </a:t>
            </a:r>
            <a:r>
              <a:rPr dirty="0" sz="1300" spc="50">
                <a:solidFill>
                  <a:srgbClr val="0C4979"/>
                </a:solidFill>
                <a:latin typeface="Arial"/>
                <a:cs typeface="Arial"/>
              </a:rPr>
              <a:t>habitual</a:t>
            </a:r>
            <a:r>
              <a:rPr dirty="0" sz="1300" spc="-6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C4979"/>
                </a:solidFill>
                <a:latin typeface="Arial"/>
                <a:cs typeface="Arial"/>
              </a:rPr>
              <a:t>por</a:t>
            </a:r>
            <a:r>
              <a:rPr dirty="0" sz="1300" spc="-4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tratarse</a:t>
            </a:r>
            <a:r>
              <a:rPr dirty="0" sz="1300" spc="-7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C4979"/>
                </a:solidFill>
                <a:latin typeface="Arial"/>
                <a:cs typeface="Arial"/>
              </a:rPr>
              <a:t>de</a:t>
            </a:r>
            <a:r>
              <a:rPr dirty="0" sz="1300" spc="-7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C4979"/>
                </a:solidFill>
                <a:latin typeface="Arial"/>
                <a:cs typeface="Arial"/>
              </a:rPr>
              <a:t>un</a:t>
            </a:r>
            <a:r>
              <a:rPr dirty="0" sz="1300" spc="-7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protocolo</a:t>
            </a:r>
            <a:r>
              <a:rPr dirty="0" sz="1300" spc="-4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de</a:t>
            </a:r>
            <a:r>
              <a:rPr dirty="0" sz="1300" spc="-3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transporte  'orientado </a:t>
            </a:r>
            <a:r>
              <a:rPr dirty="0" sz="1300" spc="65">
                <a:solidFill>
                  <a:srgbClr val="0C4979"/>
                </a:solidFill>
                <a:latin typeface="Arial"/>
                <a:cs typeface="Arial"/>
              </a:rPr>
              <a:t>a</a:t>
            </a:r>
            <a:r>
              <a:rPr dirty="0" sz="1300" spc="-19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15">
                <a:solidFill>
                  <a:srgbClr val="0C4979"/>
                </a:solidFill>
                <a:latin typeface="Arial"/>
                <a:cs typeface="Arial"/>
              </a:rPr>
              <a:t>conexión'.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20728" y="2583361"/>
            <a:ext cx="3980815" cy="94805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algn="just" marL="12700" marR="5080" indent="2540">
              <a:lnSpc>
                <a:spcPct val="89600"/>
              </a:lnSpc>
              <a:spcBef>
                <a:spcPts val="265"/>
              </a:spcBef>
            </a:pPr>
            <a:r>
              <a:rPr dirty="0" sz="1300" spc="20">
                <a:solidFill>
                  <a:srgbClr val="0C4979"/>
                </a:solidFill>
                <a:latin typeface="Arial"/>
                <a:cs typeface="Arial"/>
              </a:rPr>
              <a:t>Esto </a:t>
            </a:r>
            <a:r>
              <a:rPr dirty="0" sz="1300" spc="35">
                <a:solidFill>
                  <a:srgbClr val="0C4979"/>
                </a:solidFill>
                <a:latin typeface="Arial"/>
                <a:cs typeface="Arial"/>
              </a:rPr>
              <a:t>quiere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decir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que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el protocolo </a:t>
            </a:r>
            <a:r>
              <a:rPr dirty="0" sz="1300" spc="5">
                <a:solidFill>
                  <a:srgbClr val="0C4979"/>
                </a:solidFill>
                <a:latin typeface="Arial"/>
                <a:cs typeface="Arial"/>
              </a:rPr>
              <a:t>TCP 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está 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diseñado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no </a:t>
            </a:r>
            <a:r>
              <a:rPr dirty="0" sz="1300" spc="35">
                <a:solidFill>
                  <a:srgbClr val="0C4979"/>
                </a:solidFill>
                <a:latin typeface="Arial"/>
                <a:cs typeface="Arial"/>
              </a:rPr>
              <a:t>solo </a:t>
            </a:r>
            <a:r>
              <a:rPr dirty="0" sz="1300" spc="80">
                <a:solidFill>
                  <a:srgbClr val="0C4979"/>
                </a:solidFill>
                <a:latin typeface="Arial"/>
                <a:cs typeface="Arial"/>
              </a:rPr>
              <a:t>para </a:t>
            </a:r>
            <a:r>
              <a:rPr dirty="0" sz="1300" spc="35">
                <a:solidFill>
                  <a:srgbClr val="0C4979"/>
                </a:solidFill>
                <a:latin typeface="Arial"/>
                <a:cs typeface="Arial"/>
              </a:rPr>
              <a:t>transmitir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una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determinada 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información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entre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un </a:t>
            </a:r>
            <a:r>
              <a:rPr dirty="0" sz="1300" spc="20">
                <a:solidFill>
                  <a:srgbClr val="0C4979"/>
                </a:solidFill>
                <a:latin typeface="Arial"/>
                <a:cs typeface="Arial"/>
              </a:rPr>
              <a:t>dispositivo </a:t>
            </a:r>
            <a:r>
              <a:rPr dirty="0" sz="1400" spc="40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otro, </a:t>
            </a:r>
            <a:r>
              <a:rPr dirty="0" sz="1300" spc="35">
                <a:solidFill>
                  <a:srgbClr val="0C4979"/>
                </a:solidFill>
                <a:latin typeface="Arial"/>
                <a:cs typeface="Arial"/>
              </a:rPr>
              <a:t>sino 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también para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verificar </a:t>
            </a:r>
            <a:r>
              <a:rPr dirty="0" sz="1300" spc="25">
                <a:solidFill>
                  <a:srgbClr val="0C4979"/>
                </a:solidFill>
                <a:latin typeface="Arial"/>
                <a:cs typeface="Arial"/>
              </a:rPr>
              <a:t>la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correcta recepción </a:t>
            </a:r>
            <a:r>
              <a:rPr dirty="0" sz="1300" spc="60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la 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información</a:t>
            </a:r>
            <a:r>
              <a:rPr dirty="0" sz="1300" spc="-2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0C4979"/>
                </a:solidFill>
                <a:latin typeface="Arial"/>
                <a:cs typeface="Arial"/>
              </a:rPr>
              <a:t>transmitida</a:t>
            </a:r>
            <a:r>
              <a:rPr dirty="0" sz="1300" spc="1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entre</a:t>
            </a:r>
            <a:r>
              <a:rPr dirty="0" sz="1300" spc="-6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C4979"/>
                </a:solidFill>
                <a:latin typeface="Arial"/>
                <a:cs typeface="Arial"/>
              </a:rPr>
              <a:t>un</a:t>
            </a:r>
            <a:r>
              <a:rPr dirty="0" sz="1300" spc="-6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0C4979"/>
                </a:solidFill>
                <a:latin typeface="Arial"/>
                <a:cs typeface="Arial"/>
              </a:rPr>
              <a:t>dispositivo</a:t>
            </a:r>
            <a:r>
              <a:rPr dirty="0" sz="1300" spc="1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250" spc="30">
                <a:solidFill>
                  <a:srgbClr val="0C4979"/>
                </a:solidFill>
                <a:latin typeface="Arial"/>
                <a:cs typeface="Arial"/>
              </a:rPr>
              <a:t>y</a:t>
            </a:r>
            <a:r>
              <a:rPr dirty="0" sz="1250" spc="-2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00" spc="30">
                <a:solidFill>
                  <a:srgbClr val="0C4979"/>
                </a:solidFill>
                <a:latin typeface="Arial"/>
                <a:cs typeface="Arial"/>
              </a:rPr>
              <a:t>otro</a:t>
            </a:r>
            <a:r>
              <a:rPr dirty="0" sz="1300" spc="30">
                <a:solidFill>
                  <a:srgbClr val="266E8E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3912" y="2402215"/>
            <a:ext cx="93154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25">
                <a:solidFill>
                  <a:srgbClr val="0C4979"/>
                </a:solidFill>
                <a:latin typeface="Arial"/>
                <a:cs typeface="Arial"/>
              </a:rPr>
              <a:t>Datagrama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5958" y="0"/>
            <a:ext cx="1930678" cy="19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955591"/>
            <a:ext cx="3842473" cy="2080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59490" y="0"/>
            <a:ext cx="3818910" cy="5036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63722" y="1971971"/>
            <a:ext cx="0" cy="983615"/>
          </a:xfrm>
          <a:custGeom>
            <a:avLst/>
            <a:gdLst/>
            <a:ahLst/>
            <a:cxnLst/>
            <a:rect l="l" t="t" r="r" b="b"/>
            <a:pathLst>
              <a:path w="0" h="983614">
                <a:moveTo>
                  <a:pt x="0" y="983621"/>
                </a:moveTo>
                <a:lnTo>
                  <a:pt x="0" y="0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47087" y="687118"/>
            <a:ext cx="2852420" cy="4000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130">
                <a:solidFill>
                  <a:srgbClr val="014870"/>
                </a:solidFill>
              </a:rPr>
              <a:t>PDU</a:t>
            </a:r>
            <a:r>
              <a:rPr dirty="0" sz="2350" spc="-170">
                <a:solidFill>
                  <a:srgbClr val="014870"/>
                </a:solidFill>
              </a:rPr>
              <a:t> </a:t>
            </a:r>
            <a:r>
              <a:rPr dirty="0" sz="2450" spc="125">
                <a:solidFill>
                  <a:srgbClr val="014870"/>
                </a:solidFill>
              </a:rPr>
              <a:t>de</a:t>
            </a:r>
            <a:r>
              <a:rPr dirty="0" sz="2450" spc="-220">
                <a:solidFill>
                  <a:srgbClr val="014870"/>
                </a:solidFill>
              </a:rPr>
              <a:t> </a:t>
            </a:r>
            <a:r>
              <a:rPr dirty="0" sz="2450" spc="110">
                <a:solidFill>
                  <a:srgbClr val="014870"/>
                </a:solidFill>
              </a:rPr>
              <a:t>cada</a:t>
            </a:r>
            <a:r>
              <a:rPr dirty="0" sz="2450" spc="-55">
                <a:solidFill>
                  <a:srgbClr val="014870"/>
                </a:solidFill>
              </a:rPr>
              <a:t> </a:t>
            </a:r>
            <a:r>
              <a:rPr dirty="0" sz="2450" spc="120">
                <a:solidFill>
                  <a:srgbClr val="014870"/>
                </a:solidFill>
              </a:rPr>
              <a:t>capa</a:t>
            </a:r>
            <a:endParaRPr sz="2450"/>
          </a:p>
        </p:txBody>
      </p:sp>
      <p:sp>
        <p:nvSpPr>
          <p:cNvPr id="9" name="object 9"/>
          <p:cNvSpPr txBox="1"/>
          <p:nvPr/>
        </p:nvSpPr>
        <p:spPr>
          <a:xfrm>
            <a:off x="2570081" y="1467329"/>
            <a:ext cx="4013200" cy="256286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33350" marR="9525" indent="-121285">
              <a:lnSpc>
                <a:spcPts val="1490"/>
              </a:lnSpc>
              <a:spcBef>
                <a:spcPts val="210"/>
              </a:spcBef>
              <a:buChar char="•"/>
              <a:tabLst>
                <a:tab pos="132080" algn="l"/>
              </a:tabLst>
            </a:pPr>
            <a:r>
              <a:rPr dirty="0" sz="1300" spc="65">
                <a:solidFill>
                  <a:srgbClr val="014870"/>
                </a:solidFill>
                <a:latin typeface="Arial"/>
                <a:cs typeface="Arial"/>
              </a:rPr>
              <a:t>Datos: </a:t>
            </a:r>
            <a:r>
              <a:rPr dirty="0" sz="1300" spc="70">
                <a:solidFill>
                  <a:srgbClr val="014870"/>
                </a:solidFill>
                <a:latin typeface="Arial"/>
                <a:cs typeface="Arial"/>
              </a:rPr>
              <a:t>término </a:t>
            </a:r>
            <a:r>
              <a:rPr dirty="0" sz="1300" spc="75">
                <a:solidFill>
                  <a:srgbClr val="014870"/>
                </a:solidFill>
                <a:latin typeface="Arial"/>
                <a:cs typeface="Arial"/>
              </a:rPr>
              <a:t>general </a:t>
            </a:r>
            <a:r>
              <a:rPr dirty="0" sz="1300" spc="105">
                <a:solidFill>
                  <a:srgbClr val="014870"/>
                </a:solidFill>
                <a:latin typeface="Arial"/>
                <a:cs typeface="Arial"/>
              </a:rPr>
              <a:t>para </a:t>
            </a:r>
            <a:r>
              <a:rPr dirty="0" sz="1300" spc="80">
                <a:solidFill>
                  <a:srgbClr val="014870"/>
                </a:solidFill>
                <a:latin typeface="Arial"/>
                <a:cs typeface="Arial"/>
              </a:rPr>
              <a:t>la </a:t>
            </a:r>
            <a:r>
              <a:rPr dirty="0" sz="1300" spc="70">
                <a:solidFill>
                  <a:srgbClr val="014870"/>
                </a:solidFill>
                <a:latin typeface="Arial"/>
                <a:cs typeface="Arial"/>
              </a:rPr>
              <a:t>PDU </a:t>
            </a:r>
            <a:r>
              <a:rPr dirty="0" sz="1300" spc="55">
                <a:solidFill>
                  <a:srgbClr val="014870"/>
                </a:solidFill>
                <a:latin typeface="Arial"/>
                <a:cs typeface="Arial"/>
              </a:rPr>
              <a:t>que se  </a:t>
            </a:r>
            <a:r>
              <a:rPr dirty="0" sz="1300" spc="35">
                <a:solidFill>
                  <a:srgbClr val="014870"/>
                </a:solidFill>
                <a:latin typeface="Arial"/>
                <a:cs typeface="Arial"/>
              </a:rPr>
              <a:t>utiliza</a:t>
            </a:r>
            <a:r>
              <a:rPr dirty="0" sz="1300" spc="-2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14870"/>
                </a:solidFill>
                <a:latin typeface="Arial"/>
                <a:cs typeface="Arial"/>
              </a:rPr>
              <a:t>en</a:t>
            </a:r>
            <a:r>
              <a:rPr dirty="0" sz="1300" spc="-4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14870"/>
                </a:solidFill>
                <a:latin typeface="Arial"/>
                <a:cs typeface="Arial"/>
              </a:rPr>
              <a:t>la</a:t>
            </a:r>
            <a:r>
              <a:rPr dirty="0" sz="1300" spc="-2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25">
                <a:solidFill>
                  <a:srgbClr val="014870"/>
                </a:solidFill>
                <a:latin typeface="Arial"/>
                <a:cs typeface="Arial"/>
              </a:rPr>
              <a:t>capa</a:t>
            </a:r>
            <a:r>
              <a:rPr dirty="0" sz="1300" spc="-4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25">
                <a:solidFill>
                  <a:srgbClr val="014870"/>
                </a:solidFill>
                <a:latin typeface="Arial"/>
                <a:cs typeface="Arial"/>
              </a:rPr>
              <a:t>de</a:t>
            </a:r>
            <a:r>
              <a:rPr dirty="0" sz="1300" spc="-10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14870"/>
                </a:solidFill>
                <a:latin typeface="Arial"/>
                <a:cs typeface="Arial"/>
              </a:rPr>
              <a:t>aplicación.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14870"/>
              </a:buClr>
              <a:buFont typeface="Arial"/>
              <a:buChar char="•"/>
            </a:pPr>
            <a:endParaRPr sz="1150">
              <a:latin typeface="Arial"/>
              <a:cs typeface="Arial"/>
            </a:endParaRPr>
          </a:p>
          <a:p>
            <a:pPr marL="131445" indent="-119380">
              <a:lnSpc>
                <a:spcPct val="100000"/>
              </a:lnSpc>
              <a:buChar char="•"/>
              <a:tabLst>
                <a:tab pos="132080" algn="l"/>
              </a:tabLst>
            </a:pPr>
            <a:r>
              <a:rPr dirty="0" sz="1300" spc="75">
                <a:solidFill>
                  <a:srgbClr val="014870"/>
                </a:solidFill>
                <a:latin typeface="Arial"/>
                <a:cs typeface="Arial"/>
              </a:rPr>
              <a:t>Segmento</a:t>
            </a:r>
            <a:r>
              <a:rPr dirty="0" sz="1300" spc="75">
                <a:solidFill>
                  <a:srgbClr val="1A6782"/>
                </a:solidFill>
                <a:latin typeface="Arial"/>
                <a:cs typeface="Arial"/>
              </a:rPr>
              <a:t>:</a:t>
            </a:r>
            <a:r>
              <a:rPr dirty="0" sz="1300" spc="-125">
                <a:solidFill>
                  <a:srgbClr val="1A6782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14870"/>
                </a:solidFill>
                <a:latin typeface="Arial"/>
                <a:cs typeface="Arial"/>
              </a:rPr>
              <a:t>PDU</a:t>
            </a:r>
            <a:r>
              <a:rPr dirty="0" sz="1300" spc="-114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14870"/>
                </a:solidFill>
                <a:latin typeface="Arial"/>
                <a:cs typeface="Arial"/>
              </a:rPr>
              <a:t>de</a:t>
            </a:r>
            <a:r>
              <a:rPr dirty="0" sz="1300" spc="4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14870"/>
                </a:solidFill>
                <a:latin typeface="Arial"/>
                <a:cs typeface="Arial"/>
              </a:rPr>
              <a:t>la</a:t>
            </a:r>
            <a:r>
              <a:rPr dirty="0" sz="1300" spc="-1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20">
                <a:solidFill>
                  <a:srgbClr val="014870"/>
                </a:solidFill>
                <a:latin typeface="Arial"/>
                <a:cs typeface="Arial"/>
              </a:rPr>
              <a:t>capa</a:t>
            </a:r>
            <a:r>
              <a:rPr dirty="0" sz="1300" spc="-2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20">
                <a:solidFill>
                  <a:srgbClr val="014870"/>
                </a:solidFill>
                <a:latin typeface="Arial"/>
                <a:cs typeface="Arial"/>
              </a:rPr>
              <a:t>de</a:t>
            </a:r>
            <a:r>
              <a:rPr dirty="0" sz="1300" spc="-10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14870"/>
                </a:solidFill>
                <a:latin typeface="Arial"/>
                <a:cs typeface="Arial"/>
              </a:rPr>
              <a:t>transporte.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14870"/>
              </a:buClr>
              <a:buFont typeface="Arial"/>
              <a:buChar char="•"/>
            </a:pPr>
            <a:endParaRPr sz="1200">
              <a:latin typeface="Arial"/>
              <a:cs typeface="Arial"/>
            </a:endParaRPr>
          </a:p>
          <a:p>
            <a:pPr marL="131445" indent="-119380">
              <a:lnSpc>
                <a:spcPct val="100000"/>
              </a:lnSpc>
              <a:buChar char="•"/>
              <a:tabLst>
                <a:tab pos="132080" algn="l"/>
              </a:tabLst>
            </a:pPr>
            <a:r>
              <a:rPr dirty="0" sz="1300" spc="65">
                <a:solidFill>
                  <a:srgbClr val="014870"/>
                </a:solidFill>
                <a:latin typeface="Arial"/>
                <a:cs typeface="Arial"/>
              </a:rPr>
              <a:t>Paquete:</a:t>
            </a:r>
            <a:r>
              <a:rPr dirty="0" sz="1300" spc="-8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14870"/>
                </a:solidFill>
                <a:latin typeface="Arial"/>
                <a:cs typeface="Arial"/>
              </a:rPr>
              <a:t>PDU</a:t>
            </a:r>
            <a:r>
              <a:rPr dirty="0" sz="1300" spc="-114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14870"/>
                </a:solidFill>
                <a:latin typeface="Arial"/>
                <a:cs typeface="Arial"/>
              </a:rPr>
              <a:t>de</a:t>
            </a:r>
            <a:r>
              <a:rPr dirty="0" sz="1300" spc="4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14870"/>
                </a:solidFill>
                <a:latin typeface="Arial"/>
                <a:cs typeface="Arial"/>
              </a:rPr>
              <a:t>la</a:t>
            </a:r>
            <a:r>
              <a:rPr dirty="0" sz="1300" spc="-1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25">
                <a:solidFill>
                  <a:srgbClr val="014870"/>
                </a:solidFill>
                <a:latin typeface="Arial"/>
                <a:cs typeface="Arial"/>
              </a:rPr>
              <a:t>capa</a:t>
            </a:r>
            <a:r>
              <a:rPr dirty="0" sz="1300" spc="-4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25">
                <a:solidFill>
                  <a:srgbClr val="014870"/>
                </a:solidFill>
                <a:latin typeface="Arial"/>
                <a:cs typeface="Arial"/>
              </a:rPr>
              <a:t>de</a:t>
            </a:r>
            <a:r>
              <a:rPr dirty="0" sz="1300" spc="-10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10">
                <a:solidFill>
                  <a:srgbClr val="014870"/>
                </a:solidFill>
                <a:latin typeface="Arial"/>
                <a:cs typeface="Arial"/>
              </a:rPr>
              <a:t>red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14870"/>
              </a:buClr>
              <a:buFont typeface="Arial"/>
              <a:buChar char="•"/>
            </a:pPr>
            <a:endParaRPr sz="1200">
              <a:latin typeface="Arial"/>
              <a:cs typeface="Arial"/>
            </a:endParaRPr>
          </a:p>
          <a:p>
            <a:pPr marL="130810" indent="-118745">
              <a:lnSpc>
                <a:spcPct val="100000"/>
              </a:lnSpc>
              <a:buChar char="•"/>
              <a:tabLst>
                <a:tab pos="131445" algn="l"/>
              </a:tabLst>
            </a:pPr>
            <a:r>
              <a:rPr dirty="0" sz="1300" spc="50">
                <a:solidFill>
                  <a:srgbClr val="014870"/>
                </a:solidFill>
                <a:latin typeface="Arial"/>
                <a:cs typeface="Arial"/>
              </a:rPr>
              <a:t>Trama:</a:t>
            </a:r>
            <a:r>
              <a:rPr dirty="0" sz="1300" spc="-5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14870"/>
                </a:solidFill>
                <a:latin typeface="Arial"/>
                <a:cs typeface="Arial"/>
              </a:rPr>
              <a:t>PDU</a:t>
            </a:r>
            <a:r>
              <a:rPr dirty="0" sz="1300" spc="-114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14870"/>
                </a:solidFill>
                <a:latin typeface="Arial"/>
                <a:cs typeface="Arial"/>
              </a:rPr>
              <a:t>de</a:t>
            </a:r>
            <a:r>
              <a:rPr dirty="0" sz="1300" spc="35">
                <a:solidFill>
                  <a:srgbClr val="014870"/>
                </a:solidFill>
                <a:latin typeface="Arial"/>
                <a:cs typeface="Arial"/>
              </a:rPr>
              <a:t> la</a:t>
            </a:r>
            <a:r>
              <a:rPr dirty="0" sz="1300" spc="-1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20">
                <a:solidFill>
                  <a:srgbClr val="014870"/>
                </a:solidFill>
                <a:latin typeface="Arial"/>
                <a:cs typeface="Arial"/>
              </a:rPr>
              <a:t>capa</a:t>
            </a:r>
            <a:r>
              <a:rPr dirty="0" sz="1300" spc="-2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20">
                <a:solidFill>
                  <a:srgbClr val="014870"/>
                </a:solidFill>
                <a:latin typeface="Arial"/>
                <a:cs typeface="Arial"/>
              </a:rPr>
              <a:t>de</a:t>
            </a:r>
            <a:r>
              <a:rPr dirty="0" sz="1300" spc="-13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90">
                <a:solidFill>
                  <a:srgbClr val="014870"/>
                </a:solidFill>
                <a:latin typeface="Arial"/>
                <a:cs typeface="Arial"/>
              </a:rPr>
              <a:t>enlace</a:t>
            </a:r>
            <a:r>
              <a:rPr dirty="0" sz="1300" spc="-12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05">
                <a:solidFill>
                  <a:srgbClr val="014870"/>
                </a:solidFill>
                <a:latin typeface="Arial"/>
                <a:cs typeface="Arial"/>
              </a:rPr>
              <a:t>de</a:t>
            </a:r>
            <a:r>
              <a:rPr dirty="0" sz="1300" spc="-6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90">
                <a:solidFill>
                  <a:srgbClr val="014870"/>
                </a:solidFill>
                <a:latin typeface="Arial"/>
                <a:cs typeface="Arial"/>
              </a:rPr>
              <a:t>datos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14870"/>
              </a:buClr>
              <a:buFont typeface="Arial"/>
              <a:buChar char="•"/>
            </a:pPr>
            <a:endParaRPr sz="1250">
              <a:latin typeface="Arial"/>
              <a:cs typeface="Arial"/>
            </a:endParaRPr>
          </a:p>
          <a:p>
            <a:pPr marL="133985" marR="5080" indent="-121920">
              <a:lnSpc>
                <a:spcPts val="1490"/>
              </a:lnSpc>
              <a:buChar char="•"/>
              <a:tabLst>
                <a:tab pos="132715" algn="l"/>
              </a:tabLst>
            </a:pPr>
            <a:r>
              <a:rPr dirty="0" sz="1300" spc="45">
                <a:solidFill>
                  <a:srgbClr val="014870"/>
                </a:solidFill>
                <a:latin typeface="Arial"/>
                <a:cs typeface="Arial"/>
              </a:rPr>
              <a:t>Bits:</a:t>
            </a:r>
            <a:r>
              <a:rPr dirty="0" sz="1300" spc="-14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70">
                <a:solidFill>
                  <a:srgbClr val="014870"/>
                </a:solidFill>
                <a:latin typeface="Arial"/>
                <a:cs typeface="Arial"/>
              </a:rPr>
              <a:t>PDU</a:t>
            </a:r>
            <a:r>
              <a:rPr dirty="0" sz="1300" spc="-7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55">
                <a:solidFill>
                  <a:srgbClr val="014870"/>
                </a:solidFill>
                <a:latin typeface="Arial"/>
                <a:cs typeface="Arial"/>
              </a:rPr>
              <a:t>de</a:t>
            </a:r>
            <a:r>
              <a:rPr dirty="0" sz="1300" spc="4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35">
                <a:solidFill>
                  <a:srgbClr val="014870"/>
                </a:solidFill>
                <a:latin typeface="Arial"/>
                <a:cs typeface="Arial"/>
              </a:rPr>
              <a:t>la</a:t>
            </a:r>
            <a:r>
              <a:rPr dirty="0" sz="1300" spc="-2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20">
                <a:solidFill>
                  <a:srgbClr val="014870"/>
                </a:solidFill>
                <a:latin typeface="Arial"/>
                <a:cs typeface="Arial"/>
              </a:rPr>
              <a:t>capa</a:t>
            </a:r>
            <a:r>
              <a:rPr dirty="0" sz="1300" spc="-2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14870"/>
                </a:solidFill>
                <a:latin typeface="Arial"/>
                <a:cs typeface="Arial"/>
              </a:rPr>
              <a:t>física</a:t>
            </a:r>
            <a:r>
              <a:rPr dirty="0" sz="1300" spc="-2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14870"/>
                </a:solidFill>
                <a:latin typeface="Arial"/>
                <a:cs typeface="Arial"/>
              </a:rPr>
              <a:t>que se</a:t>
            </a:r>
            <a:r>
              <a:rPr dirty="0" sz="1300" spc="-8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40">
                <a:solidFill>
                  <a:srgbClr val="014870"/>
                </a:solidFill>
                <a:latin typeface="Arial"/>
                <a:cs typeface="Arial"/>
              </a:rPr>
              <a:t>utiliza</a:t>
            </a:r>
            <a:r>
              <a:rPr dirty="0" sz="1300" spc="-5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114">
                <a:solidFill>
                  <a:srgbClr val="014870"/>
                </a:solidFill>
                <a:latin typeface="Arial"/>
                <a:cs typeface="Arial"/>
              </a:rPr>
              <a:t>cuando  </a:t>
            </a:r>
            <a:r>
              <a:rPr dirty="0" sz="1300" spc="110">
                <a:solidFill>
                  <a:srgbClr val="014870"/>
                </a:solidFill>
                <a:latin typeface="Arial"/>
                <a:cs typeface="Arial"/>
              </a:rPr>
              <a:t>se</a:t>
            </a:r>
            <a:r>
              <a:rPr dirty="0" sz="1300" spc="-16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014870"/>
                </a:solidFill>
                <a:latin typeface="Arial"/>
                <a:cs typeface="Arial"/>
              </a:rPr>
              <a:t>transmiten</a:t>
            </a:r>
            <a:r>
              <a:rPr dirty="0" sz="1300" spc="-3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95">
                <a:solidFill>
                  <a:srgbClr val="014870"/>
                </a:solidFill>
                <a:latin typeface="Arial"/>
                <a:cs typeface="Arial"/>
              </a:rPr>
              <a:t>datos</a:t>
            </a:r>
            <a:r>
              <a:rPr dirty="0" sz="1300" spc="-8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60">
                <a:solidFill>
                  <a:srgbClr val="014870"/>
                </a:solidFill>
                <a:latin typeface="Arial"/>
                <a:cs typeface="Arial"/>
              </a:rPr>
              <a:t>físicamente</a:t>
            </a:r>
            <a:r>
              <a:rPr dirty="0" sz="1300" spc="-1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65">
                <a:solidFill>
                  <a:srgbClr val="014870"/>
                </a:solidFill>
                <a:latin typeface="Arial"/>
                <a:cs typeface="Arial"/>
              </a:rPr>
              <a:t>por</a:t>
            </a:r>
            <a:r>
              <a:rPr dirty="0" sz="130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014870"/>
                </a:solidFill>
                <a:latin typeface="Arial"/>
                <a:cs typeface="Arial"/>
              </a:rPr>
              <a:t>el</a:t>
            </a:r>
            <a:r>
              <a:rPr dirty="0" sz="1300" spc="-8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300" spc="85">
                <a:solidFill>
                  <a:srgbClr val="014870"/>
                </a:solidFill>
                <a:latin typeface="Arial"/>
                <a:cs typeface="Arial"/>
              </a:rPr>
              <a:t>medio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Arial"/>
              <a:cs typeface="Arial"/>
            </a:endParaRPr>
          </a:p>
          <a:p>
            <a:pPr marL="135255">
              <a:lnSpc>
                <a:spcPct val="100000"/>
              </a:lnSpc>
            </a:pPr>
            <a:r>
              <a:rPr dirty="0" sz="1400" spc="105">
                <a:solidFill>
                  <a:srgbClr val="014870"/>
                </a:solidFill>
                <a:latin typeface="Arial"/>
                <a:cs typeface="Arial"/>
              </a:rPr>
              <a:t>Cada</a:t>
            </a:r>
            <a:r>
              <a:rPr dirty="0" sz="1400" spc="-2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014870"/>
                </a:solidFill>
                <a:latin typeface="Arial"/>
                <a:cs typeface="Arial"/>
              </a:rPr>
              <a:t>PDU</a:t>
            </a:r>
            <a:r>
              <a:rPr dirty="0" sz="1400" spc="-7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014870"/>
                </a:solidFill>
                <a:latin typeface="Arial"/>
                <a:cs typeface="Arial"/>
              </a:rPr>
              <a:t>se</a:t>
            </a:r>
            <a:r>
              <a:rPr dirty="0" sz="1400" spc="-9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014870"/>
                </a:solidFill>
                <a:latin typeface="Arial"/>
                <a:cs typeface="Arial"/>
              </a:rPr>
              <a:t>explicará</a:t>
            </a:r>
            <a:r>
              <a:rPr dirty="0" sz="1400" spc="35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014870"/>
                </a:solidFill>
                <a:latin typeface="Arial"/>
                <a:cs typeface="Arial"/>
              </a:rPr>
              <a:t>a</a:t>
            </a:r>
            <a:r>
              <a:rPr dirty="0" sz="1400" spc="-80">
                <a:solidFill>
                  <a:srgbClr val="014870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014870"/>
                </a:solidFill>
                <a:latin typeface="Arial"/>
                <a:cs typeface="Arial"/>
              </a:rPr>
              <a:t>continuación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2544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25830" y="359400"/>
            <a:ext cx="5952569" cy="756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48903"/>
            <a:ext cx="8978400" cy="2487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27072" y="3229870"/>
            <a:ext cx="0" cy="401955"/>
          </a:xfrm>
          <a:custGeom>
            <a:avLst/>
            <a:gdLst/>
            <a:ahLst/>
            <a:cxnLst/>
            <a:rect l="l" t="t" r="r" b="b"/>
            <a:pathLst>
              <a:path w="0" h="401954">
                <a:moveTo>
                  <a:pt x="0" y="401960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06822" y="3225142"/>
            <a:ext cx="0" cy="454025"/>
          </a:xfrm>
          <a:custGeom>
            <a:avLst/>
            <a:gdLst/>
            <a:ahLst/>
            <a:cxnLst/>
            <a:rect l="l" t="t" r="r" b="b"/>
            <a:pathLst>
              <a:path w="0" h="454025">
                <a:moveTo>
                  <a:pt x="0" y="453979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7387" y="926874"/>
            <a:ext cx="1209040" cy="0"/>
          </a:xfrm>
          <a:custGeom>
            <a:avLst/>
            <a:gdLst/>
            <a:ahLst/>
            <a:cxnLst/>
            <a:rect l="l" t="t" r="r" b="b"/>
            <a:pathLst>
              <a:path w="1209039" h="0">
                <a:moveTo>
                  <a:pt x="0" y="0"/>
                </a:moveTo>
                <a:lnTo>
                  <a:pt x="1208444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44840" y="2539445"/>
            <a:ext cx="641985" cy="0"/>
          </a:xfrm>
          <a:custGeom>
            <a:avLst/>
            <a:gdLst/>
            <a:ahLst/>
            <a:cxnLst/>
            <a:rect l="l" t="t" r="r" b="b"/>
            <a:pathLst>
              <a:path w="641985" h="0">
                <a:moveTo>
                  <a:pt x="0" y="0"/>
                </a:moveTo>
                <a:lnTo>
                  <a:pt x="641985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4772" y="295086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 h="0">
                <a:moveTo>
                  <a:pt x="0" y="0"/>
                </a:moveTo>
                <a:lnTo>
                  <a:pt x="387080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6204" y="2950863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6204" y="3887195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71170" y="3934484"/>
            <a:ext cx="453390" cy="0"/>
          </a:xfrm>
          <a:custGeom>
            <a:avLst/>
            <a:gdLst/>
            <a:ahLst/>
            <a:cxnLst/>
            <a:rect l="l" t="t" r="r" b="b"/>
            <a:pathLst>
              <a:path w="453389" h="0">
                <a:moveTo>
                  <a:pt x="0" y="0"/>
                </a:moveTo>
                <a:lnTo>
                  <a:pt x="453167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00948" y="440359"/>
            <a:ext cx="1226185" cy="316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 spc="270">
                <a:solidFill>
                  <a:srgbClr val="084477"/>
                </a:solidFill>
              </a:rPr>
              <a:t>SPORTE</a:t>
            </a:r>
            <a:endParaRPr sz="1900"/>
          </a:p>
        </p:txBody>
      </p:sp>
      <p:sp>
        <p:nvSpPr>
          <p:cNvPr id="14" name="object 14"/>
          <p:cNvSpPr txBox="1"/>
          <p:nvPr/>
        </p:nvSpPr>
        <p:spPr>
          <a:xfrm>
            <a:off x="6923602" y="1370911"/>
            <a:ext cx="960119" cy="4514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12700">
              <a:lnSpc>
                <a:spcPts val="1614"/>
              </a:lnSpc>
              <a:spcBef>
                <a:spcPts val="105"/>
              </a:spcBef>
            </a:pPr>
            <a:r>
              <a:rPr dirty="0" sz="1500" spc="30">
                <a:solidFill>
                  <a:srgbClr val="084477"/>
                </a:solidFill>
                <a:latin typeface="Arial"/>
                <a:cs typeface="Arial"/>
              </a:rPr>
              <a:t>PDLJ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735"/>
              </a:lnSpc>
            </a:pPr>
            <a:r>
              <a:rPr dirty="0" sz="1600" spc="155">
                <a:solidFill>
                  <a:srgbClr val="084477"/>
                </a:solidFill>
                <a:latin typeface="Arial"/>
                <a:cs typeface="Arial"/>
              </a:rPr>
              <a:t>egmento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2881" y="3275231"/>
            <a:ext cx="4286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0">
                <a:solidFill>
                  <a:srgbClr val="084477"/>
                </a:solidFill>
                <a:latin typeface="Times New Roman"/>
                <a:cs typeface="Times New Roman"/>
              </a:rPr>
              <a:t>TC:::P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0559" y="3204757"/>
            <a:ext cx="452755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85">
                <a:solidFill>
                  <a:srgbClr val="084477"/>
                </a:solidFill>
                <a:latin typeface="Arial"/>
                <a:cs typeface="Arial"/>
              </a:rPr>
              <a:t>L</a:t>
            </a:r>
            <a:r>
              <a:rPr dirty="0" sz="1300" spc="-215">
                <a:solidFill>
                  <a:srgbClr val="084477"/>
                </a:solidFill>
                <a:latin typeface="Arial"/>
                <a:cs typeface="Arial"/>
              </a:rPr>
              <a:t>J</a:t>
            </a:r>
            <a:r>
              <a:rPr dirty="0" sz="2250" spc="-160">
                <a:solidFill>
                  <a:srgbClr val="084477"/>
                </a:solidFill>
                <a:latin typeface="Arial"/>
                <a:cs typeface="Arial"/>
              </a:rPr>
              <a:t>□</a:t>
            </a:r>
            <a:r>
              <a:rPr dirty="0" sz="1700" spc="50">
                <a:solidFill>
                  <a:srgbClr val="084477"/>
                </a:solidFill>
                <a:latin typeface="Courier New"/>
                <a:cs typeface="Courier New"/>
              </a:rPr>
              <a:t>P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0769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51290" y="184428"/>
            <a:ext cx="1283971" cy="1272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39981" y="1513262"/>
            <a:ext cx="212421" cy="562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8745" y="4459397"/>
            <a:ext cx="1260369" cy="5769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09548" y="2979237"/>
            <a:ext cx="542855" cy="11349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90910" y="2723874"/>
            <a:ext cx="476768" cy="4918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95258" y="4535060"/>
            <a:ext cx="1383141" cy="5012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47686" y="2076007"/>
            <a:ext cx="0" cy="908050"/>
          </a:xfrm>
          <a:custGeom>
            <a:avLst/>
            <a:gdLst/>
            <a:ahLst/>
            <a:cxnLst/>
            <a:rect l="l" t="t" r="r" b="b"/>
            <a:pathLst>
              <a:path w="0" h="908050">
                <a:moveTo>
                  <a:pt x="0" y="907958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53520" y="2293539"/>
            <a:ext cx="0" cy="440055"/>
          </a:xfrm>
          <a:custGeom>
            <a:avLst/>
            <a:gdLst/>
            <a:ahLst/>
            <a:cxnLst/>
            <a:rect l="l" t="t" r="r" b="b"/>
            <a:pathLst>
              <a:path w="0" h="440055">
                <a:moveTo>
                  <a:pt x="0" y="439792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42467" y="1839560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7327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28305" y="3215684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7327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3467" y="5026871"/>
            <a:ext cx="453390" cy="0"/>
          </a:xfrm>
          <a:custGeom>
            <a:avLst/>
            <a:gdLst/>
            <a:ahLst/>
            <a:cxnLst/>
            <a:rect l="l" t="t" r="r" b="b"/>
            <a:pathLst>
              <a:path w="453389" h="0">
                <a:moveTo>
                  <a:pt x="0" y="0"/>
                </a:moveTo>
                <a:lnTo>
                  <a:pt x="453165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52170" y="50268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402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397272" y="945765"/>
            <a:ext cx="2159635" cy="3848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5"/>
              <a:t>Protocolo</a:t>
            </a:r>
            <a:r>
              <a:rPr dirty="0" sz="2350" spc="15"/>
              <a:t> </a:t>
            </a:r>
            <a:r>
              <a:rPr dirty="0" sz="2350" spc="10"/>
              <a:t>UDP</a:t>
            </a:r>
            <a:endParaRPr sz="2350"/>
          </a:p>
        </p:txBody>
      </p:sp>
      <p:sp>
        <p:nvSpPr>
          <p:cNvPr id="16" name="object 16"/>
          <p:cNvSpPr txBox="1"/>
          <p:nvPr/>
        </p:nvSpPr>
        <p:spPr>
          <a:xfrm>
            <a:off x="2439204" y="1933853"/>
            <a:ext cx="4139565" cy="117094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just" marL="12700" marR="5080" indent="3175">
              <a:lnSpc>
                <a:spcPct val="88600"/>
              </a:lnSpc>
              <a:spcBef>
                <a:spcPts val="290"/>
              </a:spcBef>
            </a:pPr>
            <a:r>
              <a:rPr dirty="0" sz="1350" spc="-15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protocolo </a:t>
            </a: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UDP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responde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a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las </a:t>
            </a: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siglas </a:t>
            </a:r>
            <a:r>
              <a:rPr dirty="0" sz="1350" spc="15">
                <a:solidFill>
                  <a:srgbClr val="0C4979"/>
                </a:solidFill>
                <a:latin typeface="Arial"/>
                <a:cs typeface="Arial"/>
              </a:rPr>
              <a:t>User 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Diagram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Protocol </a:t>
            </a:r>
            <a:r>
              <a:rPr dirty="0" sz="1450" spc="55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funciona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de manera 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similar </a:t>
            </a:r>
            <a:r>
              <a:rPr dirty="0" sz="1350" spc="20">
                <a:solidFill>
                  <a:srgbClr val="0C4979"/>
                </a:solidFill>
                <a:latin typeface="Arial"/>
                <a:cs typeface="Arial"/>
              </a:rPr>
              <a:t>al 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protocolo </a:t>
            </a:r>
            <a:r>
              <a:rPr dirty="0" sz="1350" spc="-35">
                <a:solidFill>
                  <a:srgbClr val="0C4979"/>
                </a:solidFill>
                <a:latin typeface="Arial"/>
                <a:cs typeface="Arial"/>
              </a:rPr>
              <a:t>TCP,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pero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no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es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un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protocolo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de  transporte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orientado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a 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conexión. Esto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quiere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decir 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que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el protocolo </a:t>
            </a: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UDP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no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verifica la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recepción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de  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los</a:t>
            </a:r>
            <a:r>
              <a:rPr dirty="0" sz="1350" spc="-12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datos</a:t>
            </a:r>
            <a:r>
              <a:rPr dirty="0" sz="1350" spc="-8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transmitidos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entre</a:t>
            </a:r>
            <a:r>
              <a:rPr dirty="0" sz="1350" spc="-13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un</a:t>
            </a:r>
            <a:r>
              <a:rPr dirty="0" sz="1350" spc="-7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dispositivo</a:t>
            </a:r>
            <a:r>
              <a:rPr dirty="0" sz="135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450" spc="55">
                <a:solidFill>
                  <a:srgbClr val="0C4979"/>
                </a:solidFill>
                <a:latin typeface="Times New Roman"/>
                <a:cs typeface="Times New Roman"/>
              </a:rPr>
              <a:t>y</a:t>
            </a:r>
            <a:r>
              <a:rPr dirty="0" sz="1450" spc="-110">
                <a:solidFill>
                  <a:srgbClr val="0C4979"/>
                </a:solidFill>
                <a:latin typeface="Times New Roman"/>
                <a:cs typeface="Times New Roman"/>
              </a:rPr>
              <a:t> 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otro.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05590" y="2402215"/>
            <a:ext cx="93154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25">
                <a:solidFill>
                  <a:srgbClr val="0C4979"/>
                </a:solidFill>
                <a:latin typeface="Arial"/>
                <a:cs typeface="Arial"/>
              </a:rPr>
              <a:t>Datagrama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0924" y="18915"/>
            <a:ext cx="490930" cy="16031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96138" y="775547"/>
            <a:ext cx="1208443" cy="1163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85085" y="3447402"/>
            <a:ext cx="476768" cy="1588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78742" y="941060"/>
            <a:ext cx="1411424" cy="3314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99864" y="808650"/>
            <a:ext cx="793115" cy="0"/>
          </a:xfrm>
          <a:custGeom>
            <a:avLst/>
            <a:gdLst/>
            <a:ahLst/>
            <a:cxnLst/>
            <a:rect l="l" t="t" r="r" b="b"/>
            <a:pathLst>
              <a:path w="793114" h="0">
                <a:moveTo>
                  <a:pt x="0" y="0"/>
                </a:moveTo>
                <a:lnTo>
                  <a:pt x="793041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80113" y="4246595"/>
            <a:ext cx="703580" cy="0"/>
          </a:xfrm>
          <a:custGeom>
            <a:avLst/>
            <a:gdLst/>
            <a:ahLst/>
            <a:cxnLst/>
            <a:rect l="l" t="t" r="r" b="b"/>
            <a:pathLst>
              <a:path w="703579" h="0">
                <a:moveTo>
                  <a:pt x="0" y="0"/>
                </a:moveTo>
                <a:lnTo>
                  <a:pt x="703352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97513" y="1617300"/>
          <a:ext cx="2806700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8415"/>
                <a:gridCol w="859155"/>
                <a:gridCol w="608964"/>
              </a:tblGrid>
              <a:tr h="47289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9700">
                <a:tc gridSpan="3">
                  <a:txBody>
                    <a:bodyPr/>
                    <a:lstStyle/>
                    <a:p>
                      <a:pPr marL="24130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1311275" algn="l"/>
                          <a:tab pos="2606675" algn="l"/>
                        </a:tabLst>
                      </a:pPr>
                      <a:r>
                        <a:rPr dirty="0" sz="700" spc="75">
                          <a:solidFill>
                            <a:srgbClr val="4F4F4F"/>
                          </a:solidFill>
                          <a:latin typeface="Arial"/>
                          <a:cs typeface="Arial"/>
                        </a:rPr>
                        <a:t>8	</a:t>
                      </a:r>
                      <a:r>
                        <a:rPr dirty="0" sz="700" spc="70">
                          <a:solidFill>
                            <a:srgbClr val="4F4F4F"/>
                          </a:solidFill>
                          <a:latin typeface="Times New Roman"/>
                          <a:cs typeface="Times New Roman"/>
                        </a:rPr>
                        <a:t>16	</a:t>
                      </a:r>
                      <a:r>
                        <a:rPr dirty="0" sz="700" spc="70">
                          <a:solidFill>
                            <a:srgbClr val="666666"/>
                          </a:solidFill>
                          <a:latin typeface="Times New Roman"/>
                          <a:cs typeface="Times New Roman"/>
                        </a:rPr>
                        <a:t>31</a:t>
                      </a: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9209"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3886"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750" spc="25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puerto </a:t>
                      </a:r>
                      <a:r>
                        <a:rPr dirty="0" sz="750" spc="30">
                          <a:solidFill>
                            <a:srgbClr val="4F4F4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750" spc="-160">
                          <a:solidFill>
                            <a:srgbClr val="4F4F4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50" spc="15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750" spc="15">
                          <a:solidFill>
                            <a:srgbClr val="3B3B3B"/>
                          </a:solidFill>
                          <a:latin typeface="Arial"/>
                          <a:cs typeface="Arial"/>
                        </a:rPr>
                        <a:t>ri</a:t>
                      </a:r>
                      <a:r>
                        <a:rPr dirty="0" sz="750" spc="15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ge</a:t>
                      </a:r>
                      <a:r>
                        <a:rPr dirty="0" sz="750" spc="15">
                          <a:solidFill>
                            <a:srgbClr val="3B3B3B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750" spc="30">
                          <a:solidFill>
                            <a:srgbClr val="4F4F4F"/>
                          </a:solidFill>
                          <a:latin typeface="Arial"/>
                          <a:cs typeface="Arial"/>
                        </a:rPr>
                        <a:t>puerto </a:t>
                      </a:r>
                      <a:r>
                        <a:rPr dirty="0" sz="750" spc="30">
                          <a:solidFill>
                            <a:srgbClr val="3B3B3B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750" spc="3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750" spc="-150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50" spc="10">
                          <a:solidFill>
                            <a:srgbClr val="4F4F4F"/>
                          </a:solidFill>
                          <a:latin typeface="Arial"/>
                          <a:cs typeface="Arial"/>
                        </a:rPr>
                        <a:t>destino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93886"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15">
                          <a:solidFill>
                            <a:srgbClr val="4F4F4F"/>
                          </a:solidFill>
                          <a:latin typeface="Arial"/>
                          <a:cs typeface="Arial"/>
                        </a:rPr>
                        <a:t>longitud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4036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750" spc="-30" b="1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chccksum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2652">
                <a:tc gridSpan="3">
                  <a:txBody>
                    <a:bodyPr/>
                    <a:lstStyle/>
                    <a:p>
                      <a:pPr algn="ctr" marR="29083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700" spc="-25" b="1">
                          <a:solidFill>
                            <a:srgbClr val="3B3B3B"/>
                          </a:solidFill>
                          <a:latin typeface="Arial"/>
                          <a:cs typeface="Arial"/>
                        </a:rPr>
                        <a:t>dat </a:t>
                      </a:r>
                      <a:r>
                        <a:rPr dirty="0" sz="700" spc="-25" b="1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os</a:t>
                      </a:r>
                      <a:r>
                        <a:rPr dirty="0" sz="700" spc="125" b="1">
                          <a:solidFill>
                            <a:srgbClr val="666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700" spc="180">
                          <a:solidFill>
                            <a:srgbClr val="4F4F4F"/>
                          </a:solidFill>
                          <a:latin typeface="Arial"/>
                          <a:cs typeface="Arial"/>
                        </a:rPr>
                        <a:t>....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952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181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111993" y="1666536"/>
            <a:ext cx="2502535" cy="16973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just" marL="81915" marR="10795" indent="-69850">
              <a:lnSpc>
                <a:spcPts val="930"/>
              </a:lnSpc>
              <a:spcBef>
                <a:spcPts val="204"/>
              </a:spcBef>
              <a:buChar char="•"/>
              <a:tabLst>
                <a:tab pos="85725" algn="l"/>
              </a:tabLst>
            </a:pPr>
            <a:r>
              <a:rPr dirty="0" sz="850" spc="25">
                <a:solidFill>
                  <a:srgbClr val="1A5D85"/>
                </a:solidFill>
                <a:latin typeface="Arial"/>
                <a:cs typeface="Arial"/>
              </a:rPr>
              <a:t>Puerto</a:t>
            </a:r>
            <a:r>
              <a:rPr dirty="0" sz="850" spc="-8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de</a:t>
            </a:r>
            <a:r>
              <a:rPr dirty="0" sz="850" spc="4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origen</a:t>
            </a:r>
            <a:r>
              <a:rPr dirty="0" sz="850" spc="-114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55">
                <a:solidFill>
                  <a:srgbClr val="1A5D85"/>
                </a:solidFill>
                <a:latin typeface="Arial"/>
                <a:cs typeface="Arial"/>
              </a:rPr>
              <a:t>Un</a:t>
            </a:r>
            <a:r>
              <a:rPr dirty="0" sz="850" spc="-7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65">
                <a:solidFill>
                  <a:srgbClr val="1A5D85"/>
                </a:solidFill>
                <a:latin typeface="Arial"/>
                <a:cs typeface="Arial"/>
              </a:rPr>
              <a:t>campo</a:t>
            </a:r>
            <a:r>
              <a:rPr dirty="0" sz="850" spc="-3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55">
                <a:solidFill>
                  <a:srgbClr val="1A5D85"/>
                </a:solidFill>
                <a:latin typeface="Arial"/>
                <a:cs typeface="Arial"/>
              </a:rPr>
              <a:t>de</a:t>
            </a:r>
            <a:r>
              <a:rPr dirty="0" sz="850" spc="-3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30">
                <a:solidFill>
                  <a:srgbClr val="1A5D85"/>
                </a:solidFill>
                <a:latin typeface="Arial"/>
                <a:cs typeface="Arial"/>
              </a:rPr>
              <a:t>16</a:t>
            </a:r>
            <a:r>
              <a:rPr dirty="0" sz="850" spc="-6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bits</a:t>
            </a:r>
            <a:r>
              <a:rPr dirty="0" sz="850" spc="-8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25">
                <a:solidFill>
                  <a:srgbClr val="1A5D85"/>
                </a:solidFill>
                <a:latin typeface="Arial"/>
                <a:cs typeface="Arial"/>
              </a:rPr>
              <a:t>utilizado  </a:t>
            </a:r>
            <a:r>
              <a:rPr dirty="0" sz="850" spc="65">
                <a:solidFill>
                  <a:srgbClr val="1A5D85"/>
                </a:solidFill>
                <a:latin typeface="Arial"/>
                <a:cs typeface="Arial"/>
              </a:rPr>
              <a:t>para </a:t>
            </a:r>
            <a:r>
              <a:rPr dirty="0" sz="850" spc="25">
                <a:solidFill>
                  <a:srgbClr val="1A5D85"/>
                </a:solidFill>
                <a:latin typeface="Arial"/>
                <a:cs typeface="Arial"/>
              </a:rPr>
              <a:t>identificar </a:t>
            </a:r>
            <a:r>
              <a:rPr dirty="0" sz="850" spc="30">
                <a:solidFill>
                  <a:srgbClr val="1A5D85"/>
                </a:solidFill>
                <a:latin typeface="Arial"/>
                <a:cs typeface="Arial"/>
              </a:rPr>
              <a:t>la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aplicación </a:t>
            </a:r>
            <a:r>
              <a:rPr dirty="0" sz="850" spc="50">
                <a:solidFill>
                  <a:srgbClr val="1A5D85"/>
                </a:solidFill>
                <a:latin typeface="Arial"/>
                <a:cs typeface="Arial"/>
              </a:rPr>
              <a:t>de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origen </a:t>
            </a:r>
            <a:r>
              <a:rPr dirty="0" sz="850" spc="40">
                <a:solidFill>
                  <a:srgbClr val="1A5D85"/>
                </a:solidFill>
                <a:latin typeface="Arial"/>
                <a:cs typeface="Arial"/>
              </a:rPr>
              <a:t>por  número</a:t>
            </a:r>
            <a:r>
              <a:rPr dirty="0" sz="850" spc="-12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45">
                <a:solidFill>
                  <a:srgbClr val="1A5D85"/>
                </a:solidFill>
                <a:latin typeface="Arial"/>
                <a:cs typeface="Arial"/>
              </a:rPr>
              <a:t>de</a:t>
            </a:r>
            <a:r>
              <a:rPr dirty="0" sz="850" spc="-4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40">
                <a:solidFill>
                  <a:srgbClr val="1A5D85"/>
                </a:solidFill>
                <a:latin typeface="Arial"/>
                <a:cs typeface="Arial"/>
              </a:rPr>
              <a:t>puerto.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A5D85"/>
              </a:buClr>
              <a:buFont typeface="Arial"/>
              <a:buChar char="•"/>
            </a:pPr>
            <a:endParaRPr sz="750">
              <a:latin typeface="Arial"/>
              <a:cs typeface="Arial"/>
            </a:endParaRPr>
          </a:p>
          <a:p>
            <a:pPr algn="just" marL="80645" marR="5080" indent="-68580">
              <a:lnSpc>
                <a:spcPct val="93100"/>
              </a:lnSpc>
              <a:spcBef>
                <a:spcPts val="5"/>
              </a:spcBef>
              <a:buChar char="•"/>
              <a:tabLst>
                <a:tab pos="85725" algn="l"/>
              </a:tabLst>
            </a:pPr>
            <a:r>
              <a:rPr dirty="0" sz="850" spc="25">
                <a:solidFill>
                  <a:srgbClr val="1A5D85"/>
                </a:solidFill>
                <a:latin typeface="Arial"/>
                <a:cs typeface="Arial"/>
              </a:rPr>
              <a:t>Puerto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de destino </a:t>
            </a:r>
            <a:r>
              <a:rPr dirty="0" sz="850" spc="50">
                <a:solidFill>
                  <a:srgbClr val="1A5D85"/>
                </a:solidFill>
                <a:latin typeface="Arial"/>
                <a:cs typeface="Arial"/>
              </a:rPr>
              <a:t>Un </a:t>
            </a:r>
            <a:r>
              <a:rPr dirty="0" sz="850" spc="70">
                <a:solidFill>
                  <a:srgbClr val="1A5D85"/>
                </a:solidFill>
                <a:latin typeface="Arial"/>
                <a:cs typeface="Arial"/>
              </a:rPr>
              <a:t>campo </a:t>
            </a:r>
            <a:r>
              <a:rPr dirty="0" sz="850" spc="60">
                <a:solidFill>
                  <a:srgbClr val="1A5D85"/>
                </a:solidFill>
                <a:latin typeface="Arial"/>
                <a:cs typeface="Arial"/>
              </a:rPr>
              <a:t>de 16 </a:t>
            </a:r>
            <a:r>
              <a:rPr dirty="0" sz="850" spc="45">
                <a:solidFill>
                  <a:srgbClr val="1A5D85"/>
                </a:solidFill>
                <a:latin typeface="Arial"/>
                <a:cs typeface="Arial"/>
              </a:rPr>
              <a:t>bits  </a:t>
            </a:r>
            <a:r>
              <a:rPr dirty="0" sz="850" spc="20">
                <a:solidFill>
                  <a:srgbClr val="1A5D85"/>
                </a:solidFill>
                <a:latin typeface="Arial"/>
                <a:cs typeface="Arial"/>
              </a:rPr>
              <a:t>utilizado </a:t>
            </a:r>
            <a:r>
              <a:rPr dirty="0" sz="850" spc="50">
                <a:solidFill>
                  <a:srgbClr val="1A5D85"/>
                </a:solidFill>
                <a:latin typeface="Arial"/>
                <a:cs typeface="Arial"/>
              </a:rPr>
              <a:t>para </a:t>
            </a:r>
            <a:r>
              <a:rPr dirty="0" sz="850" spc="30">
                <a:solidFill>
                  <a:srgbClr val="0C4979"/>
                </a:solidFill>
                <a:latin typeface="Arial"/>
                <a:cs typeface="Arial"/>
              </a:rPr>
              <a:t>identificar </a:t>
            </a:r>
            <a:r>
              <a:rPr dirty="0" sz="850" spc="30">
                <a:solidFill>
                  <a:srgbClr val="1A5D85"/>
                </a:solidFill>
                <a:latin typeface="Arial"/>
                <a:cs typeface="Arial"/>
              </a:rPr>
              <a:t>la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aplicación </a:t>
            </a:r>
            <a:r>
              <a:rPr dirty="0" sz="850" spc="45">
                <a:solidFill>
                  <a:srgbClr val="1A5D85"/>
                </a:solidFill>
                <a:latin typeface="Arial"/>
                <a:cs typeface="Arial"/>
              </a:rPr>
              <a:t>de 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destino</a:t>
            </a:r>
            <a:r>
              <a:rPr dirty="0" sz="850" spc="-5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por</a:t>
            </a:r>
            <a:r>
              <a:rPr dirty="0" sz="850" spc="-7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40">
                <a:solidFill>
                  <a:srgbClr val="1A5D85"/>
                </a:solidFill>
                <a:latin typeface="Arial"/>
                <a:cs typeface="Arial"/>
              </a:rPr>
              <a:t>número</a:t>
            </a:r>
            <a:r>
              <a:rPr dirty="0" sz="850" spc="-114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45">
                <a:solidFill>
                  <a:srgbClr val="1A5D85"/>
                </a:solidFill>
                <a:latin typeface="Arial"/>
                <a:cs typeface="Arial"/>
              </a:rPr>
              <a:t>de</a:t>
            </a:r>
            <a:r>
              <a:rPr dirty="0" sz="850" spc="-4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30">
                <a:solidFill>
                  <a:srgbClr val="1A5D85"/>
                </a:solidFill>
                <a:latin typeface="Arial"/>
                <a:cs typeface="Arial"/>
              </a:rPr>
              <a:t>puerto.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A5D85"/>
              </a:buClr>
              <a:buFont typeface="Arial"/>
              <a:buChar char="•"/>
            </a:pPr>
            <a:endParaRPr sz="800">
              <a:latin typeface="Arial"/>
              <a:cs typeface="Arial"/>
            </a:endParaRPr>
          </a:p>
          <a:p>
            <a:pPr algn="just" marL="81915" marR="13335" indent="-69850">
              <a:lnSpc>
                <a:spcPts val="930"/>
              </a:lnSpc>
              <a:buChar char="•"/>
              <a:tabLst>
                <a:tab pos="86360" algn="l"/>
              </a:tabLst>
            </a:pPr>
            <a:r>
              <a:rPr dirty="0" sz="850" spc="30">
                <a:solidFill>
                  <a:srgbClr val="1A5D85"/>
                </a:solidFill>
                <a:latin typeface="Arial"/>
                <a:cs typeface="Arial"/>
              </a:rPr>
              <a:t>Longitud </a:t>
            </a:r>
            <a:r>
              <a:rPr dirty="0" sz="850" spc="45">
                <a:solidFill>
                  <a:srgbClr val="1A5D85"/>
                </a:solidFill>
                <a:latin typeface="Arial"/>
                <a:cs typeface="Arial"/>
              </a:rPr>
              <a:t>Un </a:t>
            </a:r>
            <a:r>
              <a:rPr dirty="0" sz="850" spc="65">
                <a:solidFill>
                  <a:srgbClr val="1A5D85"/>
                </a:solidFill>
                <a:latin typeface="Arial"/>
                <a:cs typeface="Arial"/>
              </a:rPr>
              <a:t>campo </a:t>
            </a:r>
            <a:r>
              <a:rPr dirty="0" sz="850" spc="55">
                <a:solidFill>
                  <a:srgbClr val="1A5D85"/>
                </a:solidFill>
                <a:latin typeface="Arial"/>
                <a:cs typeface="Arial"/>
              </a:rPr>
              <a:t>de </a:t>
            </a:r>
            <a:r>
              <a:rPr dirty="0" sz="850" spc="30">
                <a:solidFill>
                  <a:srgbClr val="1A5D85"/>
                </a:solidFill>
                <a:latin typeface="Arial"/>
                <a:cs typeface="Arial"/>
              </a:rPr>
              <a:t>16 </a:t>
            </a:r>
            <a:r>
              <a:rPr dirty="0" sz="850" spc="45">
                <a:solidFill>
                  <a:srgbClr val="1A5D85"/>
                </a:solidFill>
                <a:latin typeface="Arial"/>
                <a:cs typeface="Arial"/>
              </a:rPr>
              <a:t>bits </a:t>
            </a:r>
            <a:r>
              <a:rPr dirty="0" sz="850" spc="65">
                <a:solidFill>
                  <a:srgbClr val="1A5D85"/>
                </a:solidFill>
                <a:latin typeface="Arial"/>
                <a:cs typeface="Arial"/>
              </a:rPr>
              <a:t>que </a:t>
            </a:r>
            <a:r>
              <a:rPr dirty="0" sz="850" spc="40">
                <a:solidFill>
                  <a:srgbClr val="1A5D85"/>
                </a:solidFill>
                <a:latin typeface="Arial"/>
                <a:cs typeface="Arial"/>
              </a:rPr>
              <a:t>indica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la  </a:t>
            </a:r>
            <a:r>
              <a:rPr dirty="0" sz="850" spc="40">
                <a:solidFill>
                  <a:srgbClr val="1A5D85"/>
                </a:solidFill>
                <a:latin typeface="Arial"/>
                <a:cs typeface="Arial"/>
              </a:rPr>
              <a:t>longitud</a:t>
            </a:r>
            <a:r>
              <a:rPr dirty="0" sz="850" spc="-13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40">
                <a:solidFill>
                  <a:srgbClr val="1A5D85"/>
                </a:solidFill>
                <a:latin typeface="Arial"/>
                <a:cs typeface="Arial"/>
              </a:rPr>
              <a:t>del</a:t>
            </a:r>
            <a:r>
              <a:rPr dirty="0" sz="850" spc="-7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encabezado</a:t>
            </a:r>
            <a:r>
              <a:rPr dirty="0" sz="850" spc="-1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30">
                <a:solidFill>
                  <a:srgbClr val="1A5D85"/>
                </a:solidFill>
                <a:latin typeface="Arial"/>
                <a:cs typeface="Arial"/>
              </a:rPr>
              <a:t>del</a:t>
            </a:r>
            <a:r>
              <a:rPr dirty="0" sz="850" spc="-7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50">
                <a:solidFill>
                  <a:srgbClr val="1A5D85"/>
                </a:solidFill>
                <a:latin typeface="Arial"/>
                <a:cs typeface="Arial"/>
              </a:rPr>
              <a:t>datagrama</a:t>
            </a:r>
            <a:r>
              <a:rPr dirty="0" sz="850" spc="-1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-5">
                <a:solidFill>
                  <a:srgbClr val="1A5D85"/>
                </a:solidFill>
                <a:latin typeface="Arial"/>
                <a:cs typeface="Arial"/>
              </a:rPr>
              <a:t>UDP.</a:t>
            </a: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A5D85"/>
              </a:buClr>
              <a:buFont typeface="Arial"/>
              <a:buChar char="•"/>
            </a:pPr>
            <a:endParaRPr sz="800">
              <a:latin typeface="Arial"/>
              <a:cs typeface="Arial"/>
            </a:endParaRPr>
          </a:p>
          <a:p>
            <a:pPr algn="just" marL="80010" marR="5080" indent="-67945">
              <a:lnSpc>
                <a:spcPts val="930"/>
              </a:lnSpc>
              <a:buChar char="•"/>
              <a:tabLst>
                <a:tab pos="80010" algn="l"/>
              </a:tabLst>
            </a:pPr>
            <a:r>
              <a:rPr dirty="0" sz="850" spc="45">
                <a:solidFill>
                  <a:srgbClr val="1A5D85"/>
                </a:solidFill>
                <a:latin typeface="Arial"/>
                <a:cs typeface="Arial"/>
              </a:rPr>
              <a:t>Suma</a:t>
            </a:r>
            <a:r>
              <a:rPr dirty="0" sz="850" spc="2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40">
                <a:solidFill>
                  <a:srgbClr val="1A5D85"/>
                </a:solidFill>
                <a:latin typeface="Arial"/>
                <a:cs typeface="Arial"/>
              </a:rPr>
              <a:t>de</a:t>
            </a:r>
            <a:r>
              <a:rPr dirty="0" sz="850" spc="9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45">
                <a:solidFill>
                  <a:srgbClr val="1A5D85"/>
                </a:solidFill>
                <a:latin typeface="Arial"/>
                <a:cs typeface="Arial"/>
              </a:rPr>
              <a:t>comprobac</a:t>
            </a:r>
            <a:r>
              <a:rPr dirty="0" sz="850" spc="45">
                <a:solidFill>
                  <a:srgbClr val="2F7993"/>
                </a:solidFill>
                <a:latin typeface="Arial"/>
                <a:cs typeface="Arial"/>
              </a:rPr>
              <a:t>i</a:t>
            </a:r>
            <a:r>
              <a:rPr dirty="0" sz="850" spc="45">
                <a:solidFill>
                  <a:srgbClr val="1A5D85"/>
                </a:solidFill>
                <a:latin typeface="Arial"/>
                <a:cs typeface="Arial"/>
              </a:rPr>
              <a:t>ón</a:t>
            </a:r>
            <a:r>
              <a:rPr dirty="0" sz="850" spc="6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50">
                <a:solidFill>
                  <a:srgbClr val="1A5D85"/>
                </a:solidFill>
                <a:latin typeface="Arial"/>
                <a:cs typeface="Arial"/>
              </a:rPr>
              <a:t>Un</a:t>
            </a:r>
            <a:r>
              <a:rPr dirty="0" sz="850" spc="-3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70">
                <a:solidFill>
                  <a:srgbClr val="1A5D85"/>
                </a:solidFill>
                <a:latin typeface="Arial"/>
                <a:cs typeface="Arial"/>
              </a:rPr>
              <a:t>campo</a:t>
            </a:r>
            <a:r>
              <a:rPr dirty="0" sz="850" spc="-2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60">
                <a:solidFill>
                  <a:srgbClr val="1A5D85"/>
                </a:solidFill>
                <a:latin typeface="Arial"/>
                <a:cs typeface="Arial"/>
              </a:rPr>
              <a:t>de</a:t>
            </a:r>
            <a:r>
              <a:rPr dirty="0" sz="850" spc="6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60">
                <a:solidFill>
                  <a:srgbClr val="1A5D85"/>
                </a:solidFill>
                <a:latin typeface="Arial"/>
                <a:cs typeface="Arial"/>
              </a:rPr>
              <a:t>16</a:t>
            </a:r>
            <a:r>
              <a:rPr dirty="0" sz="850" spc="-6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45">
                <a:solidFill>
                  <a:srgbClr val="1A5D85"/>
                </a:solidFill>
                <a:latin typeface="Arial"/>
                <a:cs typeface="Arial"/>
              </a:rPr>
              <a:t>bits  </a:t>
            </a:r>
            <a:r>
              <a:rPr dirty="0" sz="850" spc="20">
                <a:solidFill>
                  <a:srgbClr val="1A5D85"/>
                </a:solidFill>
                <a:latin typeface="Arial"/>
                <a:cs typeface="Arial"/>
              </a:rPr>
              <a:t>utilizado </a:t>
            </a:r>
            <a:r>
              <a:rPr dirty="0" sz="850" spc="65">
                <a:solidFill>
                  <a:srgbClr val="1A5D85"/>
                </a:solidFill>
                <a:latin typeface="Arial"/>
                <a:cs typeface="Arial"/>
              </a:rPr>
              <a:t>para </a:t>
            </a:r>
            <a:r>
              <a:rPr dirty="0" sz="850" spc="50">
                <a:solidFill>
                  <a:srgbClr val="1A5D85"/>
                </a:solidFill>
                <a:latin typeface="Arial"/>
                <a:cs typeface="Arial"/>
              </a:rPr>
              <a:t>la </a:t>
            </a:r>
            <a:r>
              <a:rPr dirty="0" sz="850" spc="25">
                <a:solidFill>
                  <a:srgbClr val="1A5D85"/>
                </a:solidFill>
                <a:latin typeface="Arial"/>
                <a:cs typeface="Arial"/>
              </a:rPr>
              <a:t>verificación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de </a:t>
            </a:r>
            <a:r>
              <a:rPr dirty="0" sz="850" spc="25">
                <a:solidFill>
                  <a:srgbClr val="1A5D85"/>
                </a:solidFill>
                <a:latin typeface="Arial"/>
                <a:cs typeface="Arial"/>
              </a:rPr>
              <a:t>errores del  </a:t>
            </a:r>
            <a:r>
              <a:rPr dirty="0" sz="850" spc="35">
                <a:solidFill>
                  <a:srgbClr val="1A5D85"/>
                </a:solidFill>
                <a:latin typeface="Arial"/>
                <a:cs typeface="Arial"/>
              </a:rPr>
              <a:t>encabezado</a:t>
            </a:r>
            <a:r>
              <a:rPr dirty="0" sz="850" spc="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00" spc="35">
                <a:solidFill>
                  <a:srgbClr val="1A5D85"/>
                </a:solidFill>
                <a:latin typeface="Arial"/>
                <a:cs typeface="Arial"/>
              </a:rPr>
              <a:t>y</a:t>
            </a:r>
            <a:r>
              <a:rPr dirty="0" sz="800" spc="-3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25">
                <a:solidFill>
                  <a:srgbClr val="0C4979"/>
                </a:solidFill>
                <a:latin typeface="Arial"/>
                <a:cs typeface="Arial"/>
              </a:rPr>
              <a:t>los</a:t>
            </a:r>
            <a:r>
              <a:rPr dirty="0" sz="850" spc="-9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850" spc="50">
                <a:solidFill>
                  <a:srgbClr val="1A5D85"/>
                </a:solidFill>
                <a:latin typeface="Arial"/>
                <a:cs typeface="Arial"/>
              </a:rPr>
              <a:t>datos</a:t>
            </a:r>
            <a:r>
              <a:rPr dirty="0" sz="850" spc="-120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50">
                <a:solidFill>
                  <a:srgbClr val="1A5D85"/>
                </a:solidFill>
                <a:latin typeface="Arial"/>
                <a:cs typeface="Arial"/>
              </a:rPr>
              <a:t>del</a:t>
            </a:r>
            <a:r>
              <a:rPr dirty="0" sz="850" spc="-85">
                <a:solidFill>
                  <a:srgbClr val="1A5D85"/>
                </a:solidFill>
                <a:latin typeface="Arial"/>
                <a:cs typeface="Arial"/>
              </a:rPr>
              <a:t> </a:t>
            </a:r>
            <a:r>
              <a:rPr dirty="0" sz="850" spc="40">
                <a:solidFill>
                  <a:srgbClr val="1A5D85"/>
                </a:solidFill>
                <a:latin typeface="Arial"/>
                <a:cs typeface="Arial"/>
              </a:rPr>
              <a:t>datagrama.</a:t>
            </a:r>
            <a:endParaRPr sz="8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11556" y="1208681"/>
            <a:ext cx="1493520" cy="24002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5"/>
              <a:t>Datagrama</a:t>
            </a:r>
            <a:r>
              <a:rPr dirty="0" sz="1400" spc="25"/>
              <a:t> </a:t>
            </a:r>
            <a:r>
              <a:rPr dirty="0" sz="1400" spc="75"/>
              <a:t>UDP</a:t>
            </a:r>
            <a:endParaRPr sz="1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0769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51290" y="184428"/>
            <a:ext cx="1283971" cy="1272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39981" y="1513262"/>
            <a:ext cx="212421" cy="562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18745" y="4459397"/>
            <a:ext cx="1260369" cy="5769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09548" y="2979237"/>
            <a:ext cx="542855" cy="11349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90910" y="2723874"/>
            <a:ext cx="476768" cy="4918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95258" y="4535060"/>
            <a:ext cx="1383141" cy="5012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47686" y="2076007"/>
            <a:ext cx="0" cy="908050"/>
          </a:xfrm>
          <a:custGeom>
            <a:avLst/>
            <a:gdLst/>
            <a:ahLst/>
            <a:cxnLst/>
            <a:rect l="l" t="t" r="r" b="b"/>
            <a:pathLst>
              <a:path w="0" h="908050">
                <a:moveTo>
                  <a:pt x="0" y="907958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53520" y="2293539"/>
            <a:ext cx="0" cy="440055"/>
          </a:xfrm>
          <a:custGeom>
            <a:avLst/>
            <a:gdLst/>
            <a:ahLst/>
            <a:cxnLst/>
            <a:rect l="l" t="t" r="r" b="b"/>
            <a:pathLst>
              <a:path w="0" h="440055">
                <a:moveTo>
                  <a:pt x="0" y="439792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42467" y="1839560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7327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28305" y="3215684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7327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3467" y="5026871"/>
            <a:ext cx="453390" cy="0"/>
          </a:xfrm>
          <a:custGeom>
            <a:avLst/>
            <a:gdLst/>
            <a:ahLst/>
            <a:cxnLst/>
            <a:rect l="l" t="t" r="r" b="b"/>
            <a:pathLst>
              <a:path w="453389" h="0">
                <a:moveTo>
                  <a:pt x="0" y="0"/>
                </a:moveTo>
                <a:lnTo>
                  <a:pt x="453165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52170" y="50268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402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397272" y="945765"/>
            <a:ext cx="2159635" cy="3848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5"/>
              <a:t>Protocolo</a:t>
            </a:r>
            <a:r>
              <a:rPr dirty="0" sz="2350" spc="15"/>
              <a:t> </a:t>
            </a:r>
            <a:r>
              <a:rPr dirty="0" sz="2350" spc="10"/>
              <a:t>UDP</a:t>
            </a:r>
            <a:endParaRPr sz="2350"/>
          </a:p>
        </p:txBody>
      </p:sp>
      <p:sp>
        <p:nvSpPr>
          <p:cNvPr id="16" name="object 16"/>
          <p:cNvSpPr txBox="1"/>
          <p:nvPr/>
        </p:nvSpPr>
        <p:spPr>
          <a:xfrm>
            <a:off x="2439204" y="1933853"/>
            <a:ext cx="4139565" cy="117094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algn="just" marL="12700" marR="5080" indent="3175">
              <a:lnSpc>
                <a:spcPct val="88600"/>
              </a:lnSpc>
              <a:spcBef>
                <a:spcPts val="290"/>
              </a:spcBef>
            </a:pPr>
            <a:r>
              <a:rPr dirty="0" sz="1350" spc="-15">
                <a:solidFill>
                  <a:srgbClr val="0C4979"/>
                </a:solidFill>
                <a:latin typeface="Arial"/>
                <a:cs typeface="Arial"/>
              </a:rPr>
              <a:t>El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protocolo </a:t>
            </a: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UDP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responde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a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las </a:t>
            </a: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siglas </a:t>
            </a:r>
            <a:r>
              <a:rPr dirty="0" sz="1350" spc="15">
                <a:solidFill>
                  <a:srgbClr val="0C4979"/>
                </a:solidFill>
                <a:latin typeface="Arial"/>
                <a:cs typeface="Arial"/>
              </a:rPr>
              <a:t>User 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Diagram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Protocol </a:t>
            </a:r>
            <a:r>
              <a:rPr dirty="0" sz="1450" spc="55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funciona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de manera 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similar </a:t>
            </a:r>
            <a:r>
              <a:rPr dirty="0" sz="1350" spc="20">
                <a:solidFill>
                  <a:srgbClr val="0C4979"/>
                </a:solidFill>
                <a:latin typeface="Arial"/>
                <a:cs typeface="Arial"/>
              </a:rPr>
              <a:t>al 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protocolo </a:t>
            </a:r>
            <a:r>
              <a:rPr dirty="0" sz="1350" spc="-35">
                <a:solidFill>
                  <a:srgbClr val="0C4979"/>
                </a:solidFill>
                <a:latin typeface="Arial"/>
                <a:cs typeface="Arial"/>
              </a:rPr>
              <a:t>TCP,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pero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no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es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un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protocolo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de  transporte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orientado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a 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conexión. Esto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quiere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decir 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que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el protocolo </a:t>
            </a: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UDP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no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verifica la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recepción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de  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los</a:t>
            </a:r>
            <a:r>
              <a:rPr dirty="0" sz="1350" spc="-12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datos</a:t>
            </a:r>
            <a:r>
              <a:rPr dirty="0" sz="1350" spc="-8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transmitidos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entre</a:t>
            </a:r>
            <a:r>
              <a:rPr dirty="0" sz="1350" spc="-13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un</a:t>
            </a:r>
            <a:r>
              <a:rPr dirty="0" sz="1350" spc="-7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dispositivo</a:t>
            </a:r>
            <a:r>
              <a:rPr dirty="0" sz="135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450" spc="55">
                <a:solidFill>
                  <a:srgbClr val="0C4979"/>
                </a:solidFill>
                <a:latin typeface="Times New Roman"/>
                <a:cs typeface="Times New Roman"/>
              </a:rPr>
              <a:t>y</a:t>
            </a:r>
            <a:r>
              <a:rPr dirty="0" sz="1450" spc="-110">
                <a:solidFill>
                  <a:srgbClr val="0C4979"/>
                </a:solidFill>
                <a:latin typeface="Times New Roman"/>
                <a:cs typeface="Times New Roman"/>
              </a:rPr>
              <a:t> 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otro.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05590" y="2402215"/>
            <a:ext cx="93154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25">
                <a:solidFill>
                  <a:srgbClr val="0C4979"/>
                </a:solidFill>
                <a:latin typeface="Arial"/>
                <a:cs typeface="Arial"/>
              </a:rPr>
              <a:t>Datagrama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2544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25830" y="359400"/>
            <a:ext cx="5952569" cy="756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48903"/>
            <a:ext cx="8978400" cy="2487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27072" y="3229870"/>
            <a:ext cx="0" cy="401955"/>
          </a:xfrm>
          <a:custGeom>
            <a:avLst/>
            <a:gdLst/>
            <a:ahLst/>
            <a:cxnLst/>
            <a:rect l="l" t="t" r="r" b="b"/>
            <a:pathLst>
              <a:path w="0" h="401954">
                <a:moveTo>
                  <a:pt x="0" y="401960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06822" y="3225142"/>
            <a:ext cx="0" cy="454025"/>
          </a:xfrm>
          <a:custGeom>
            <a:avLst/>
            <a:gdLst/>
            <a:ahLst/>
            <a:cxnLst/>
            <a:rect l="l" t="t" r="r" b="b"/>
            <a:pathLst>
              <a:path w="0" h="454025">
                <a:moveTo>
                  <a:pt x="0" y="453979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7387" y="926874"/>
            <a:ext cx="1209040" cy="0"/>
          </a:xfrm>
          <a:custGeom>
            <a:avLst/>
            <a:gdLst/>
            <a:ahLst/>
            <a:cxnLst/>
            <a:rect l="l" t="t" r="r" b="b"/>
            <a:pathLst>
              <a:path w="1209039" h="0">
                <a:moveTo>
                  <a:pt x="0" y="0"/>
                </a:moveTo>
                <a:lnTo>
                  <a:pt x="1208444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44840" y="2539445"/>
            <a:ext cx="641985" cy="0"/>
          </a:xfrm>
          <a:custGeom>
            <a:avLst/>
            <a:gdLst/>
            <a:ahLst/>
            <a:cxnLst/>
            <a:rect l="l" t="t" r="r" b="b"/>
            <a:pathLst>
              <a:path w="641985" h="0">
                <a:moveTo>
                  <a:pt x="0" y="0"/>
                </a:moveTo>
                <a:lnTo>
                  <a:pt x="641985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4772" y="295086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 h="0">
                <a:moveTo>
                  <a:pt x="0" y="0"/>
                </a:moveTo>
                <a:lnTo>
                  <a:pt x="387080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6204" y="2950863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6204" y="3887195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71170" y="3934484"/>
            <a:ext cx="453390" cy="0"/>
          </a:xfrm>
          <a:custGeom>
            <a:avLst/>
            <a:gdLst/>
            <a:ahLst/>
            <a:cxnLst/>
            <a:rect l="l" t="t" r="r" b="b"/>
            <a:pathLst>
              <a:path w="453389" h="0">
                <a:moveTo>
                  <a:pt x="0" y="0"/>
                </a:moveTo>
                <a:lnTo>
                  <a:pt x="453167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00948" y="440359"/>
            <a:ext cx="1226185" cy="316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 spc="270">
                <a:solidFill>
                  <a:srgbClr val="084477"/>
                </a:solidFill>
              </a:rPr>
              <a:t>SPORTE</a:t>
            </a:r>
            <a:endParaRPr sz="1900"/>
          </a:p>
        </p:txBody>
      </p:sp>
      <p:sp>
        <p:nvSpPr>
          <p:cNvPr id="14" name="object 14"/>
          <p:cNvSpPr txBox="1"/>
          <p:nvPr/>
        </p:nvSpPr>
        <p:spPr>
          <a:xfrm>
            <a:off x="6923602" y="1370911"/>
            <a:ext cx="960119" cy="4514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12700">
              <a:lnSpc>
                <a:spcPts val="1614"/>
              </a:lnSpc>
              <a:spcBef>
                <a:spcPts val="105"/>
              </a:spcBef>
            </a:pPr>
            <a:r>
              <a:rPr dirty="0" sz="1500" spc="30">
                <a:solidFill>
                  <a:srgbClr val="084477"/>
                </a:solidFill>
                <a:latin typeface="Arial"/>
                <a:cs typeface="Arial"/>
              </a:rPr>
              <a:t>PDLJ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735"/>
              </a:lnSpc>
            </a:pPr>
            <a:r>
              <a:rPr dirty="0" sz="1600" spc="155">
                <a:solidFill>
                  <a:srgbClr val="084477"/>
                </a:solidFill>
                <a:latin typeface="Arial"/>
                <a:cs typeface="Arial"/>
              </a:rPr>
              <a:t>egmento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2881" y="3275231"/>
            <a:ext cx="4286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0">
                <a:solidFill>
                  <a:srgbClr val="084477"/>
                </a:solidFill>
                <a:latin typeface="Times New Roman"/>
                <a:cs typeface="Times New Roman"/>
              </a:rPr>
              <a:t>TC:::P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0559" y="3204757"/>
            <a:ext cx="452755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85">
                <a:solidFill>
                  <a:srgbClr val="084477"/>
                </a:solidFill>
                <a:latin typeface="Arial"/>
                <a:cs typeface="Arial"/>
              </a:rPr>
              <a:t>L</a:t>
            </a:r>
            <a:r>
              <a:rPr dirty="0" sz="1300" spc="-215">
                <a:solidFill>
                  <a:srgbClr val="084477"/>
                </a:solidFill>
                <a:latin typeface="Arial"/>
                <a:cs typeface="Arial"/>
              </a:rPr>
              <a:t>J</a:t>
            </a:r>
            <a:r>
              <a:rPr dirty="0" sz="2250" spc="-160">
                <a:solidFill>
                  <a:srgbClr val="084477"/>
                </a:solidFill>
                <a:latin typeface="Arial"/>
                <a:cs typeface="Arial"/>
              </a:rPr>
              <a:t>□</a:t>
            </a:r>
            <a:r>
              <a:rPr dirty="0" sz="1700" spc="50">
                <a:solidFill>
                  <a:srgbClr val="084477"/>
                </a:solidFill>
                <a:latin typeface="Courier New"/>
                <a:cs typeface="Courier New"/>
              </a:rPr>
              <a:t>P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56635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32905" y="0"/>
            <a:ext cx="4045494" cy="5036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28187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2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33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82241" y="789710"/>
            <a:ext cx="2045335" cy="3848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45">
                <a:solidFill>
                  <a:srgbClr val="0F4F7C"/>
                </a:solidFill>
              </a:rPr>
              <a:t>Puerto </a:t>
            </a:r>
            <a:r>
              <a:rPr dirty="0" sz="2350" spc="50">
                <a:solidFill>
                  <a:srgbClr val="0F4F7C"/>
                </a:solidFill>
              </a:rPr>
              <a:t>de</a:t>
            </a:r>
            <a:r>
              <a:rPr dirty="0" sz="2350">
                <a:solidFill>
                  <a:srgbClr val="0F4F7C"/>
                </a:solidFill>
              </a:rPr>
              <a:t> </a:t>
            </a:r>
            <a:r>
              <a:rPr dirty="0" sz="2350" spc="70">
                <a:solidFill>
                  <a:srgbClr val="0F4F7C"/>
                </a:solidFill>
              </a:rPr>
              <a:t>red</a:t>
            </a:r>
            <a:endParaRPr sz="2350"/>
          </a:p>
        </p:txBody>
      </p:sp>
      <p:sp>
        <p:nvSpPr>
          <p:cNvPr id="7" name="object 7"/>
          <p:cNvSpPr txBox="1"/>
          <p:nvPr/>
        </p:nvSpPr>
        <p:spPr>
          <a:xfrm>
            <a:off x="2852413" y="1513371"/>
            <a:ext cx="3328035" cy="243713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13970" indent="3810">
              <a:lnSpc>
                <a:spcPct val="93100"/>
              </a:lnSpc>
              <a:spcBef>
                <a:spcPts val="190"/>
              </a:spcBef>
            </a:pPr>
            <a:r>
              <a:rPr dirty="0" sz="1050" spc="10">
                <a:solidFill>
                  <a:srgbClr val="0F4F7C"/>
                </a:solidFill>
                <a:latin typeface="Arial"/>
                <a:cs typeface="Arial"/>
              </a:rPr>
              <a:t>El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modelo </a:t>
            </a:r>
            <a:r>
              <a:rPr dirty="0" sz="1050" spc="30">
                <a:solidFill>
                  <a:srgbClr val="0F4F7C"/>
                </a:solidFill>
                <a:latin typeface="Arial"/>
                <a:cs typeface="Arial"/>
              </a:rPr>
              <a:t>TCP/IP es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quien </a:t>
            </a:r>
            <a:r>
              <a:rPr dirty="0" sz="1050" spc="70">
                <a:solidFill>
                  <a:srgbClr val="0F4F7C"/>
                </a:solidFill>
                <a:latin typeface="Arial"/>
                <a:cs typeface="Arial"/>
              </a:rPr>
              <a:t>se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preocupa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de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la 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administración</a:t>
            </a:r>
            <a:r>
              <a:rPr dirty="0" sz="1050" spc="-10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80">
                <a:solidFill>
                  <a:srgbClr val="0F4F7C"/>
                </a:solidFill>
                <a:latin typeface="Arial"/>
                <a:cs typeface="Arial"/>
              </a:rPr>
              <a:t>de</a:t>
            </a:r>
            <a:r>
              <a:rPr dirty="0" sz="1050" spc="-2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los</a:t>
            </a:r>
            <a:r>
              <a:rPr dirty="0" sz="1050" spc="-8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puertos</a:t>
            </a:r>
            <a:r>
              <a:rPr dirty="0" sz="1050" spc="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100" spc="40">
                <a:solidFill>
                  <a:srgbClr val="0F4F7C"/>
                </a:solidFill>
                <a:latin typeface="Times New Roman"/>
                <a:cs typeface="Times New Roman"/>
              </a:rPr>
              <a:t>y</a:t>
            </a:r>
            <a:r>
              <a:rPr dirty="0" sz="1100" spc="-40">
                <a:solidFill>
                  <a:srgbClr val="0F4F7C"/>
                </a:solidFill>
                <a:latin typeface="Times New Roman"/>
                <a:cs typeface="Times New Roman"/>
              </a:rPr>
              <a:t> </a:t>
            </a:r>
            <a:r>
              <a:rPr dirty="0" sz="1050" spc="30">
                <a:solidFill>
                  <a:srgbClr val="0F4F7C"/>
                </a:solidFill>
                <a:latin typeface="Arial"/>
                <a:cs typeface="Arial"/>
              </a:rPr>
              <a:t>los</a:t>
            </a:r>
            <a:r>
              <a:rPr dirty="0" sz="1050" spc="3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establece</a:t>
            </a:r>
            <a:r>
              <a:rPr dirty="0" sz="1050" spc="-2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en</a:t>
            </a:r>
            <a:r>
              <a:rPr dirty="0" sz="1050" spc="-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el 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encabezado de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los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segmentos en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esta </a:t>
            </a:r>
            <a:r>
              <a:rPr dirty="0" sz="1050" spc="75">
                <a:solidFill>
                  <a:srgbClr val="0F4F7C"/>
                </a:solidFill>
                <a:latin typeface="Arial"/>
                <a:cs typeface="Arial"/>
              </a:rPr>
              <a:t>capa, 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administrando</a:t>
            </a:r>
            <a:r>
              <a:rPr dirty="0" sz="1050" spc="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30">
                <a:solidFill>
                  <a:srgbClr val="0F4F7C"/>
                </a:solidFill>
                <a:latin typeface="Arial"/>
                <a:cs typeface="Arial"/>
              </a:rPr>
              <a:t>así</a:t>
            </a:r>
            <a:r>
              <a:rPr dirty="0" sz="1050" spc="-5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25">
                <a:solidFill>
                  <a:srgbClr val="0F4F7C"/>
                </a:solidFill>
                <a:latin typeface="Arial"/>
                <a:cs typeface="Arial"/>
              </a:rPr>
              <a:t>el</a:t>
            </a:r>
            <a:r>
              <a:rPr dirty="0" sz="1050" spc="-2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20">
                <a:solidFill>
                  <a:srgbClr val="0F4F7C"/>
                </a:solidFill>
                <a:latin typeface="Arial"/>
                <a:cs typeface="Arial"/>
              </a:rPr>
              <a:t>envío</a:t>
            </a:r>
            <a:r>
              <a:rPr dirty="0" sz="1050" spc="-3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25">
                <a:solidFill>
                  <a:srgbClr val="0F4F7C"/>
                </a:solidFill>
                <a:latin typeface="Arial"/>
                <a:cs typeface="Arial"/>
              </a:rPr>
              <a:t>y</a:t>
            </a:r>
            <a:r>
              <a:rPr dirty="0" sz="1050" spc="-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reensamblaje</a:t>
            </a:r>
            <a:r>
              <a:rPr dirty="0" sz="1050" spc="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de</a:t>
            </a:r>
            <a:r>
              <a:rPr dirty="0" sz="1050" spc="-25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100">
                <a:solidFill>
                  <a:srgbClr val="0F4F7C"/>
                </a:solidFill>
                <a:latin typeface="Arial"/>
                <a:cs typeface="Arial"/>
              </a:rPr>
              <a:t>cada 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segmento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enviado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a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la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red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haciendo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uso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del 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puerto</a:t>
            </a:r>
            <a:r>
              <a:rPr dirty="0" sz="1050" spc="-10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especificado.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Arial"/>
              <a:cs typeface="Arial"/>
            </a:endParaRPr>
          </a:p>
          <a:p>
            <a:pPr algn="just" marL="12700" marR="5080" indent="3175">
              <a:lnSpc>
                <a:spcPct val="93800"/>
              </a:lnSpc>
              <a:spcBef>
                <a:spcPts val="5"/>
              </a:spcBef>
            </a:pPr>
            <a:r>
              <a:rPr dirty="0" sz="1050" spc="70">
                <a:solidFill>
                  <a:srgbClr val="0F4F7C"/>
                </a:solidFill>
                <a:latin typeface="Arial"/>
                <a:cs typeface="Arial"/>
              </a:rPr>
              <a:t>Un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puerto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suele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estar </a:t>
            </a:r>
            <a:r>
              <a:rPr dirty="0" sz="1050" spc="70">
                <a:solidFill>
                  <a:srgbClr val="0F4F7C"/>
                </a:solidFill>
                <a:latin typeface="Arial"/>
                <a:cs typeface="Arial"/>
              </a:rPr>
              <a:t>numerado </a:t>
            </a:r>
            <a:r>
              <a:rPr dirty="0" sz="1050" spc="90">
                <a:solidFill>
                  <a:srgbClr val="0F4F7C"/>
                </a:solidFill>
                <a:latin typeface="Arial"/>
                <a:cs typeface="Arial"/>
              </a:rPr>
              <a:t>para </a:t>
            </a:r>
            <a:r>
              <a:rPr dirty="0" sz="1050" spc="100">
                <a:solidFill>
                  <a:srgbClr val="0F4F7C"/>
                </a:solidFill>
                <a:latin typeface="Arial"/>
                <a:cs typeface="Arial"/>
              </a:rPr>
              <a:t>de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esta  forma poder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identificar la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aplicación </a:t>
            </a:r>
            <a:r>
              <a:rPr dirty="0" sz="1050" spc="70">
                <a:solidFill>
                  <a:srgbClr val="0F4F7C"/>
                </a:solidFill>
                <a:latin typeface="Arial"/>
                <a:cs typeface="Arial"/>
              </a:rPr>
              <a:t>que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lo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usa.  </a:t>
            </a:r>
            <a:r>
              <a:rPr dirty="0" sz="1050" spc="30">
                <a:solidFill>
                  <a:srgbClr val="0F4F7C"/>
                </a:solidFill>
                <a:latin typeface="Arial"/>
                <a:cs typeface="Arial"/>
              </a:rPr>
              <a:t>Decidir</a:t>
            </a:r>
            <a:r>
              <a:rPr dirty="0" sz="1050" spc="350">
                <a:solidFill>
                  <a:srgbClr val="0F4F7C"/>
                </a:solidFill>
                <a:latin typeface="Arial"/>
                <a:cs typeface="Arial"/>
              </a:rPr>
              <a:t>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a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qué </a:t>
            </a:r>
            <a:r>
              <a:rPr dirty="0" sz="1050" spc="75">
                <a:solidFill>
                  <a:srgbClr val="0F4F7C"/>
                </a:solidFill>
                <a:latin typeface="Arial"/>
                <a:cs typeface="Arial"/>
              </a:rPr>
              <a:t>programa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entregará  </a:t>
            </a:r>
            <a:r>
              <a:rPr dirty="0" sz="1050" spc="35">
                <a:solidFill>
                  <a:srgbClr val="0F4F7C"/>
                </a:solidFill>
                <a:latin typeface="Arial"/>
                <a:cs typeface="Arial"/>
              </a:rPr>
              <a:t>los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datos 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recibidos.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Esta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asignación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de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puertos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permite </a:t>
            </a:r>
            <a:r>
              <a:rPr dirty="0" sz="1050" spc="80">
                <a:solidFill>
                  <a:srgbClr val="0F4F7C"/>
                </a:solidFill>
                <a:latin typeface="Arial"/>
                <a:cs typeface="Arial"/>
              </a:rPr>
              <a:t>a  </a:t>
            </a:r>
            <a:r>
              <a:rPr dirty="0" sz="1050" spc="75">
                <a:solidFill>
                  <a:srgbClr val="0F4F7C"/>
                </a:solidFill>
                <a:latin typeface="Arial"/>
                <a:cs typeface="Arial"/>
              </a:rPr>
              <a:t>una máquina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establecer </a:t>
            </a:r>
            <a:r>
              <a:rPr dirty="0" sz="1050" spc="70">
                <a:solidFill>
                  <a:srgbClr val="0F4F7C"/>
                </a:solidFill>
                <a:latin typeface="Arial"/>
                <a:cs typeface="Arial"/>
              </a:rPr>
              <a:t>simultáneamente 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diversas </a:t>
            </a:r>
            <a:r>
              <a:rPr dirty="0" sz="1050" spc="45">
                <a:solidFill>
                  <a:srgbClr val="0F4F7C"/>
                </a:solidFill>
                <a:latin typeface="Arial"/>
                <a:cs typeface="Arial"/>
              </a:rPr>
              <a:t>conexiones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con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máquinas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distintas, </a:t>
            </a:r>
            <a:r>
              <a:rPr dirty="0" sz="1050" spc="60">
                <a:solidFill>
                  <a:srgbClr val="0F4F7C"/>
                </a:solidFill>
                <a:latin typeface="Arial"/>
                <a:cs typeface="Arial"/>
              </a:rPr>
              <a:t>ya  que todos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los segmentos que se reciben </a:t>
            </a:r>
            <a:r>
              <a:rPr dirty="0" sz="1050" spc="50">
                <a:solidFill>
                  <a:srgbClr val="0F4F7C"/>
                </a:solidFill>
                <a:latin typeface="Arial"/>
                <a:cs typeface="Arial"/>
              </a:rPr>
              <a:t>tienen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la 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misma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dirección,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pero </a:t>
            </a:r>
            <a:r>
              <a:rPr dirty="0" sz="1050" spc="70">
                <a:solidFill>
                  <a:srgbClr val="0F4F7C"/>
                </a:solidFill>
                <a:latin typeface="Arial"/>
                <a:cs typeface="Arial"/>
              </a:rPr>
              <a:t>van </a:t>
            </a:r>
            <a:r>
              <a:rPr dirty="0" sz="1050" spc="40">
                <a:solidFill>
                  <a:srgbClr val="0F4F7C"/>
                </a:solidFill>
                <a:latin typeface="Arial"/>
                <a:cs typeface="Arial"/>
              </a:rPr>
              <a:t>dirigidos </a:t>
            </a:r>
            <a:r>
              <a:rPr dirty="0" sz="1050" spc="65">
                <a:solidFill>
                  <a:srgbClr val="0F4F7C"/>
                </a:solidFill>
                <a:latin typeface="Arial"/>
                <a:cs typeface="Arial"/>
              </a:rPr>
              <a:t>a </a:t>
            </a:r>
            <a:r>
              <a:rPr dirty="0" sz="1050" spc="55">
                <a:solidFill>
                  <a:srgbClr val="0F4F7C"/>
                </a:solidFill>
                <a:latin typeface="Arial"/>
                <a:cs typeface="Arial"/>
              </a:rPr>
              <a:t>puertos  </a:t>
            </a:r>
            <a:r>
              <a:rPr dirty="0" sz="1050" spc="35">
                <a:solidFill>
                  <a:srgbClr val="0F4F7C"/>
                </a:solidFill>
                <a:latin typeface="Arial"/>
                <a:cs typeface="Arial"/>
              </a:rPr>
              <a:t>diferentes.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2544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25830" y="359400"/>
            <a:ext cx="5952569" cy="756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48903"/>
            <a:ext cx="8978400" cy="2487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27072" y="3229870"/>
            <a:ext cx="0" cy="401955"/>
          </a:xfrm>
          <a:custGeom>
            <a:avLst/>
            <a:gdLst/>
            <a:ahLst/>
            <a:cxnLst/>
            <a:rect l="l" t="t" r="r" b="b"/>
            <a:pathLst>
              <a:path w="0" h="401954">
                <a:moveTo>
                  <a:pt x="0" y="401960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06822" y="3225142"/>
            <a:ext cx="0" cy="454025"/>
          </a:xfrm>
          <a:custGeom>
            <a:avLst/>
            <a:gdLst/>
            <a:ahLst/>
            <a:cxnLst/>
            <a:rect l="l" t="t" r="r" b="b"/>
            <a:pathLst>
              <a:path w="0" h="454025">
                <a:moveTo>
                  <a:pt x="0" y="453979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7387" y="926874"/>
            <a:ext cx="1209040" cy="0"/>
          </a:xfrm>
          <a:custGeom>
            <a:avLst/>
            <a:gdLst/>
            <a:ahLst/>
            <a:cxnLst/>
            <a:rect l="l" t="t" r="r" b="b"/>
            <a:pathLst>
              <a:path w="1209039" h="0">
                <a:moveTo>
                  <a:pt x="0" y="0"/>
                </a:moveTo>
                <a:lnTo>
                  <a:pt x="1208444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44840" y="2539445"/>
            <a:ext cx="641985" cy="0"/>
          </a:xfrm>
          <a:custGeom>
            <a:avLst/>
            <a:gdLst/>
            <a:ahLst/>
            <a:cxnLst/>
            <a:rect l="l" t="t" r="r" b="b"/>
            <a:pathLst>
              <a:path w="641985" h="0">
                <a:moveTo>
                  <a:pt x="0" y="0"/>
                </a:moveTo>
                <a:lnTo>
                  <a:pt x="641985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4772" y="295086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 h="0">
                <a:moveTo>
                  <a:pt x="0" y="0"/>
                </a:moveTo>
                <a:lnTo>
                  <a:pt x="387080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6204" y="2950863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6204" y="3887195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71170" y="3934484"/>
            <a:ext cx="453390" cy="0"/>
          </a:xfrm>
          <a:custGeom>
            <a:avLst/>
            <a:gdLst/>
            <a:ahLst/>
            <a:cxnLst/>
            <a:rect l="l" t="t" r="r" b="b"/>
            <a:pathLst>
              <a:path w="453389" h="0">
                <a:moveTo>
                  <a:pt x="0" y="0"/>
                </a:moveTo>
                <a:lnTo>
                  <a:pt x="453167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00948" y="440359"/>
            <a:ext cx="1226185" cy="316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 spc="270">
                <a:solidFill>
                  <a:srgbClr val="084477"/>
                </a:solidFill>
              </a:rPr>
              <a:t>SPORTE</a:t>
            </a:r>
            <a:endParaRPr sz="1900"/>
          </a:p>
        </p:txBody>
      </p:sp>
      <p:sp>
        <p:nvSpPr>
          <p:cNvPr id="14" name="object 14"/>
          <p:cNvSpPr txBox="1"/>
          <p:nvPr/>
        </p:nvSpPr>
        <p:spPr>
          <a:xfrm>
            <a:off x="6923602" y="1370911"/>
            <a:ext cx="960119" cy="4514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12700">
              <a:lnSpc>
                <a:spcPts val="1614"/>
              </a:lnSpc>
              <a:spcBef>
                <a:spcPts val="105"/>
              </a:spcBef>
            </a:pPr>
            <a:r>
              <a:rPr dirty="0" sz="1500" spc="30">
                <a:solidFill>
                  <a:srgbClr val="084477"/>
                </a:solidFill>
                <a:latin typeface="Arial"/>
                <a:cs typeface="Arial"/>
              </a:rPr>
              <a:t>PDLJ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735"/>
              </a:lnSpc>
            </a:pPr>
            <a:r>
              <a:rPr dirty="0" sz="1600" spc="155">
                <a:solidFill>
                  <a:srgbClr val="084477"/>
                </a:solidFill>
                <a:latin typeface="Arial"/>
                <a:cs typeface="Arial"/>
              </a:rPr>
              <a:t>egmento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2881" y="3275231"/>
            <a:ext cx="4286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0">
                <a:solidFill>
                  <a:srgbClr val="084477"/>
                </a:solidFill>
                <a:latin typeface="Times New Roman"/>
                <a:cs typeface="Times New Roman"/>
              </a:rPr>
              <a:t>TC:::P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0559" y="3204757"/>
            <a:ext cx="452755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85">
                <a:solidFill>
                  <a:srgbClr val="084477"/>
                </a:solidFill>
                <a:latin typeface="Arial"/>
                <a:cs typeface="Arial"/>
              </a:rPr>
              <a:t>L</a:t>
            </a:r>
            <a:r>
              <a:rPr dirty="0" sz="1300" spc="-215">
                <a:solidFill>
                  <a:srgbClr val="084477"/>
                </a:solidFill>
                <a:latin typeface="Arial"/>
                <a:cs typeface="Arial"/>
              </a:rPr>
              <a:t>J</a:t>
            </a:r>
            <a:r>
              <a:rPr dirty="0" sz="2250" spc="-160">
                <a:solidFill>
                  <a:srgbClr val="084477"/>
                </a:solidFill>
                <a:latin typeface="Arial"/>
                <a:cs typeface="Arial"/>
              </a:rPr>
              <a:t>□</a:t>
            </a:r>
            <a:r>
              <a:rPr dirty="0" sz="1700" spc="50">
                <a:solidFill>
                  <a:srgbClr val="084477"/>
                </a:solidFill>
                <a:latin typeface="Courier New"/>
                <a:cs typeface="Courier New"/>
              </a:rPr>
              <a:t>P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9697" y="145152"/>
            <a:ext cx="51435" cy="9823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645"/>
              </a:lnSpc>
            </a:pPr>
            <a:r>
              <a:rPr dirty="0" sz="6900" spc="-1515">
                <a:solidFill>
                  <a:srgbClr val="CFD6D6"/>
                </a:solidFill>
                <a:latin typeface="Arial"/>
                <a:cs typeface="Arial"/>
              </a:rPr>
              <a:t>.</a:t>
            </a:r>
            <a:endParaRPr sz="6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1648" y="1664476"/>
            <a:ext cx="41275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60"/>
              </a:lnSpc>
            </a:pPr>
            <a:r>
              <a:rPr dirty="0" sz="2250" spc="-465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7068" y="2271678"/>
            <a:ext cx="27940" cy="3035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50"/>
              </a:lnSpc>
            </a:pPr>
            <a:r>
              <a:rPr dirty="0" sz="2150" spc="-535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7117" y="2277258"/>
            <a:ext cx="27940" cy="306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85"/>
              </a:lnSpc>
            </a:pPr>
            <a:r>
              <a:rPr dirty="0" sz="2150" spc="-535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93032" y="0"/>
            <a:ext cx="4385368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41977" y="3873008"/>
            <a:ext cx="0" cy="1052195"/>
          </a:xfrm>
          <a:custGeom>
            <a:avLst/>
            <a:gdLst/>
            <a:ahLst/>
            <a:cxnLst/>
            <a:rect l="l" t="t" r="r" b="b"/>
            <a:pathLst>
              <a:path w="0" h="1052195">
                <a:moveTo>
                  <a:pt x="0" y="0"/>
                </a:moveTo>
                <a:lnTo>
                  <a:pt x="0" y="1052189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83347" y="3877737"/>
            <a:ext cx="1071880" cy="0"/>
          </a:xfrm>
          <a:custGeom>
            <a:avLst/>
            <a:gdLst/>
            <a:ahLst/>
            <a:cxnLst/>
            <a:rect l="l" t="t" r="r" b="b"/>
            <a:pathLst>
              <a:path w="1071879" h="0">
                <a:moveTo>
                  <a:pt x="0" y="0"/>
                </a:moveTo>
                <a:lnTo>
                  <a:pt x="1071550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74151" y="3991231"/>
            <a:ext cx="694055" cy="0"/>
          </a:xfrm>
          <a:custGeom>
            <a:avLst/>
            <a:gdLst/>
            <a:ahLst/>
            <a:cxnLst/>
            <a:rect l="l" t="t" r="r" b="b"/>
            <a:pathLst>
              <a:path w="694054" h="0">
                <a:moveTo>
                  <a:pt x="0" y="0"/>
                </a:moveTo>
                <a:lnTo>
                  <a:pt x="693911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83591" y="4114184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5" h="0">
                <a:moveTo>
                  <a:pt x="0" y="0"/>
                </a:moveTo>
                <a:lnTo>
                  <a:pt x="679750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83591" y="423240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5" h="0">
                <a:moveTo>
                  <a:pt x="0" y="0"/>
                </a:moveTo>
                <a:lnTo>
                  <a:pt x="679750" y="0"/>
                </a:lnTo>
              </a:path>
            </a:pathLst>
          </a:custGeom>
          <a:ln w="472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74151" y="4653284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154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74151" y="4771507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154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7947" y="4979581"/>
            <a:ext cx="3408679" cy="0"/>
          </a:xfrm>
          <a:custGeom>
            <a:avLst/>
            <a:gdLst/>
            <a:ahLst/>
            <a:cxnLst/>
            <a:rect l="l" t="t" r="r" b="b"/>
            <a:pathLst>
              <a:path w="3408679" h="0">
                <a:moveTo>
                  <a:pt x="0" y="0"/>
                </a:moveTo>
                <a:lnTo>
                  <a:pt x="3408190" y="0"/>
                </a:lnTo>
              </a:path>
            </a:pathLst>
          </a:custGeom>
          <a:ln w="10876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23467" y="4984311"/>
            <a:ext cx="2700655" cy="0"/>
          </a:xfrm>
          <a:custGeom>
            <a:avLst/>
            <a:gdLst/>
            <a:ahLst/>
            <a:cxnLst/>
            <a:rect l="l" t="t" r="r" b="b"/>
            <a:pathLst>
              <a:path w="2700654" h="0">
                <a:moveTo>
                  <a:pt x="0" y="0"/>
                </a:moveTo>
                <a:lnTo>
                  <a:pt x="2700117" y="0"/>
                </a:lnTo>
              </a:path>
            </a:pathLst>
          </a:custGeom>
          <a:ln w="1134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966013" y="0"/>
            <a:ext cx="235585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sz="1100" spc="-25">
                <a:solidFill>
                  <a:srgbClr val="608989"/>
                </a:solidFill>
                <a:latin typeface="Times New Roman"/>
                <a:cs typeface="Times New Roman"/>
              </a:rPr>
              <a:t>,</a:t>
            </a:r>
            <a:r>
              <a:rPr dirty="0" sz="1100" spc="60">
                <a:solidFill>
                  <a:srgbClr val="608989"/>
                </a:solidFill>
                <a:latin typeface="Times New Roman"/>
                <a:cs typeface="Times New Roman"/>
              </a:rPr>
              <a:t>,</a:t>
            </a:r>
            <a:r>
              <a:rPr dirty="0" baseline="-21701" sz="4800" spc="-607">
                <a:solidFill>
                  <a:srgbClr val="608989"/>
                </a:solidFill>
                <a:latin typeface="Arial"/>
                <a:cs typeface="Arial"/>
              </a:rPr>
              <a:t>-</a:t>
            </a:r>
            <a:endParaRPr baseline="-21701" sz="4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2847" y="8337"/>
            <a:ext cx="123189" cy="635000"/>
          </a:xfrm>
          <a:custGeom>
            <a:avLst/>
            <a:gdLst/>
            <a:ahLst/>
            <a:cxnLst/>
            <a:rect l="l" t="t" r="r" b="b"/>
            <a:pathLst>
              <a:path w="123189" h="635000">
                <a:moveTo>
                  <a:pt x="0" y="0"/>
                </a:moveTo>
                <a:lnTo>
                  <a:pt x="122732" y="0"/>
                </a:lnTo>
                <a:lnTo>
                  <a:pt x="122732" y="634487"/>
                </a:lnTo>
                <a:lnTo>
                  <a:pt x="0" y="634487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9564" y="0"/>
            <a:ext cx="132715" cy="297180"/>
          </a:xfrm>
          <a:custGeom>
            <a:avLst/>
            <a:gdLst/>
            <a:ahLst/>
            <a:cxnLst/>
            <a:rect l="l" t="t" r="r" b="b"/>
            <a:pathLst>
              <a:path w="132715" h="297180">
                <a:moveTo>
                  <a:pt x="0" y="296804"/>
                </a:moveTo>
                <a:lnTo>
                  <a:pt x="132173" y="296804"/>
                </a:lnTo>
                <a:lnTo>
                  <a:pt x="132173" y="0"/>
                </a:lnTo>
                <a:lnTo>
                  <a:pt x="0" y="0"/>
                </a:lnTo>
                <a:lnTo>
                  <a:pt x="0" y="296804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7629" y="13066"/>
            <a:ext cx="132715" cy="635000"/>
          </a:xfrm>
          <a:custGeom>
            <a:avLst/>
            <a:gdLst/>
            <a:ahLst/>
            <a:cxnLst/>
            <a:rect l="l" t="t" r="r" b="b"/>
            <a:pathLst>
              <a:path w="132715" h="635000">
                <a:moveTo>
                  <a:pt x="0" y="0"/>
                </a:moveTo>
                <a:lnTo>
                  <a:pt x="132173" y="0"/>
                </a:lnTo>
                <a:lnTo>
                  <a:pt x="132173" y="634487"/>
                </a:lnTo>
                <a:lnTo>
                  <a:pt x="0" y="634487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0147" y="6019"/>
            <a:ext cx="797560" cy="598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650" spc="114">
                <a:solidFill>
                  <a:srgbClr val="CFD6D6"/>
                </a:solidFill>
                <a:latin typeface="Arial"/>
                <a:cs typeface="Arial"/>
              </a:rPr>
              <a:t>• </a:t>
            </a:r>
            <a:r>
              <a:rPr dirty="0" sz="3750" spc="120">
                <a:solidFill>
                  <a:srgbClr val="CFD6D6"/>
                </a:solidFill>
                <a:latin typeface="Arial"/>
                <a:cs typeface="Arial"/>
              </a:rPr>
              <a:t>•</a:t>
            </a:r>
            <a:r>
              <a:rPr dirty="0" sz="3750" spc="-415">
                <a:solidFill>
                  <a:srgbClr val="CFD6D6"/>
                </a:solidFill>
                <a:latin typeface="Arial"/>
                <a:cs typeface="Arial"/>
              </a:rPr>
              <a:t> </a:t>
            </a:r>
            <a:r>
              <a:rPr dirty="0" sz="3650" spc="114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sz="36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0092" y="247166"/>
            <a:ext cx="33020" cy="121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0"/>
              </a:lnSpc>
            </a:pPr>
            <a:r>
              <a:rPr dirty="0" sz="850" spc="20">
                <a:solidFill>
                  <a:srgbClr val="85939E"/>
                </a:solidFill>
                <a:latin typeface="Arial"/>
                <a:cs typeface="Arial"/>
              </a:rPr>
              <a:t>,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73486" y="0"/>
            <a:ext cx="123189" cy="626745"/>
          </a:xfrm>
          <a:custGeom>
            <a:avLst/>
            <a:gdLst/>
            <a:ahLst/>
            <a:cxnLst/>
            <a:rect l="l" t="t" r="r" b="b"/>
            <a:pathLst>
              <a:path w="123190" h="626745">
                <a:moveTo>
                  <a:pt x="0" y="0"/>
                </a:moveTo>
                <a:lnTo>
                  <a:pt x="122732" y="0"/>
                </a:lnTo>
                <a:lnTo>
                  <a:pt x="122732" y="626531"/>
                </a:lnTo>
                <a:lnTo>
                  <a:pt x="0" y="626531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01852" y="13066"/>
            <a:ext cx="132715" cy="283210"/>
          </a:xfrm>
          <a:custGeom>
            <a:avLst/>
            <a:gdLst/>
            <a:ahLst/>
            <a:cxnLst/>
            <a:rect l="l" t="t" r="r" b="b"/>
            <a:pathLst>
              <a:path w="132715" h="283210">
                <a:moveTo>
                  <a:pt x="0" y="282783"/>
                </a:moveTo>
                <a:lnTo>
                  <a:pt x="132173" y="282783"/>
                </a:lnTo>
                <a:lnTo>
                  <a:pt x="132173" y="0"/>
                </a:lnTo>
                <a:lnTo>
                  <a:pt x="0" y="0"/>
                </a:lnTo>
                <a:lnTo>
                  <a:pt x="0" y="282783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08683" y="13066"/>
            <a:ext cx="132715" cy="277495"/>
          </a:xfrm>
          <a:custGeom>
            <a:avLst/>
            <a:gdLst/>
            <a:ahLst/>
            <a:cxnLst/>
            <a:rect l="l" t="t" r="r" b="b"/>
            <a:pathLst>
              <a:path w="132714" h="277495">
                <a:moveTo>
                  <a:pt x="0" y="277113"/>
                </a:moveTo>
                <a:lnTo>
                  <a:pt x="132173" y="277113"/>
                </a:lnTo>
                <a:lnTo>
                  <a:pt x="132173" y="0"/>
                </a:lnTo>
                <a:lnTo>
                  <a:pt x="0" y="0"/>
                </a:lnTo>
                <a:lnTo>
                  <a:pt x="0" y="277113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872181" y="288576"/>
            <a:ext cx="16510" cy="64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00"/>
              </a:lnSpc>
            </a:pPr>
            <a:r>
              <a:rPr dirty="0" sz="450">
                <a:solidFill>
                  <a:srgbClr val="CFD6D6"/>
                </a:solidFill>
                <a:latin typeface="Arial"/>
                <a:cs typeface="Arial"/>
              </a:rPr>
              <a:t>,</a:t>
            </a:r>
            <a:endParaRPr sz="4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870378" y="0"/>
            <a:ext cx="118110" cy="622300"/>
          </a:xfrm>
          <a:custGeom>
            <a:avLst/>
            <a:gdLst/>
            <a:ahLst/>
            <a:cxnLst/>
            <a:rect l="l" t="t" r="r" b="b"/>
            <a:pathLst>
              <a:path w="118110" h="622300">
                <a:moveTo>
                  <a:pt x="0" y="0"/>
                </a:moveTo>
                <a:lnTo>
                  <a:pt x="118012" y="0"/>
                </a:lnTo>
                <a:lnTo>
                  <a:pt x="118012" y="621802"/>
                </a:lnTo>
                <a:lnTo>
                  <a:pt x="0" y="621802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960786" y="0"/>
            <a:ext cx="1151255" cy="11264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09319" algn="l"/>
              </a:tabLst>
            </a:pPr>
            <a:r>
              <a:rPr dirty="0" sz="7200" spc="165">
                <a:solidFill>
                  <a:srgbClr val="CFD6D6"/>
                </a:solidFill>
                <a:latin typeface="Times New Roman"/>
                <a:cs typeface="Times New Roman"/>
              </a:rPr>
              <a:t>.</a:t>
            </a:r>
            <a:r>
              <a:rPr dirty="0" sz="7200" spc="165">
                <a:solidFill>
                  <a:srgbClr val="CFD6D6"/>
                </a:solidFill>
                <a:latin typeface="Times New Roman"/>
                <a:cs typeface="Times New Roman"/>
              </a:rPr>
              <a:t>	</a:t>
            </a:r>
            <a:r>
              <a:rPr dirty="0" sz="7200">
                <a:solidFill>
                  <a:srgbClr val="CFD6D6"/>
                </a:solidFill>
                <a:latin typeface="Times New Roman"/>
                <a:cs typeface="Times New Roman"/>
              </a:rPr>
              <a:t>.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12905" y="13066"/>
            <a:ext cx="132715" cy="635000"/>
          </a:xfrm>
          <a:custGeom>
            <a:avLst/>
            <a:gdLst/>
            <a:ahLst/>
            <a:cxnLst/>
            <a:rect l="l" t="t" r="r" b="b"/>
            <a:pathLst>
              <a:path w="132714" h="635000">
                <a:moveTo>
                  <a:pt x="0" y="0"/>
                </a:moveTo>
                <a:lnTo>
                  <a:pt x="132173" y="0"/>
                </a:lnTo>
                <a:lnTo>
                  <a:pt x="132173" y="634487"/>
                </a:lnTo>
                <a:lnTo>
                  <a:pt x="0" y="634487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505575" y="13066"/>
            <a:ext cx="127635" cy="635000"/>
          </a:xfrm>
          <a:custGeom>
            <a:avLst/>
            <a:gdLst/>
            <a:ahLst/>
            <a:cxnLst/>
            <a:rect l="l" t="t" r="r" b="b"/>
            <a:pathLst>
              <a:path w="127635" h="635000">
                <a:moveTo>
                  <a:pt x="0" y="0"/>
                </a:moveTo>
                <a:lnTo>
                  <a:pt x="127453" y="0"/>
                </a:lnTo>
                <a:lnTo>
                  <a:pt x="127453" y="634487"/>
                </a:lnTo>
                <a:lnTo>
                  <a:pt x="0" y="634487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20396" y="45252"/>
            <a:ext cx="108585" cy="523240"/>
          </a:xfrm>
          <a:custGeom>
            <a:avLst/>
            <a:gdLst/>
            <a:ahLst/>
            <a:cxnLst/>
            <a:rect l="l" t="t" r="r" b="b"/>
            <a:pathLst>
              <a:path w="108585" h="523240">
                <a:moveTo>
                  <a:pt x="0" y="0"/>
                </a:moveTo>
                <a:lnTo>
                  <a:pt x="108571" y="0"/>
                </a:lnTo>
                <a:lnTo>
                  <a:pt x="108571" y="523167"/>
                </a:lnTo>
                <a:lnTo>
                  <a:pt x="0" y="523167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263751" y="18761"/>
            <a:ext cx="1743710" cy="5835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948690" algn="l"/>
              </a:tabLst>
            </a:pPr>
            <a:r>
              <a:rPr dirty="0" sz="3650" spc="114">
                <a:solidFill>
                  <a:srgbClr val="CFD6D6"/>
                </a:solidFill>
                <a:latin typeface="Arial"/>
                <a:cs typeface="Arial"/>
              </a:rPr>
              <a:t>•</a:t>
            </a:r>
            <a:r>
              <a:rPr dirty="0" sz="3650" spc="5">
                <a:solidFill>
                  <a:srgbClr val="CFD6D6"/>
                </a:solidFill>
                <a:latin typeface="Arial"/>
                <a:cs typeface="Arial"/>
              </a:rPr>
              <a:t> </a:t>
            </a:r>
            <a:r>
              <a:rPr dirty="0" sz="3650" spc="114">
                <a:solidFill>
                  <a:srgbClr val="CFD6D6"/>
                </a:solidFill>
                <a:latin typeface="Arial"/>
                <a:cs typeface="Arial"/>
              </a:rPr>
              <a:t>•	</a:t>
            </a:r>
            <a:r>
              <a:rPr dirty="0" sz="3650">
                <a:solidFill>
                  <a:srgbClr val="CFD6D6"/>
                </a:solidFill>
                <a:latin typeface="Arial"/>
                <a:cs typeface="Arial"/>
              </a:rPr>
              <a:t>• •</a:t>
            </a:r>
            <a:r>
              <a:rPr dirty="0" sz="3650" spc="114">
                <a:solidFill>
                  <a:srgbClr val="CFD6D6"/>
                </a:solidFill>
                <a:latin typeface="Arial"/>
                <a:cs typeface="Arial"/>
              </a:rPr>
              <a:t> </a:t>
            </a:r>
            <a:r>
              <a:rPr dirty="0" baseline="6375" sz="4575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baseline="6375" sz="4575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0238" y="296803"/>
            <a:ext cx="132715" cy="635000"/>
          </a:xfrm>
          <a:custGeom>
            <a:avLst/>
            <a:gdLst/>
            <a:ahLst/>
            <a:cxnLst/>
            <a:rect l="l" t="t" r="r" b="b"/>
            <a:pathLst>
              <a:path w="132715" h="635000">
                <a:moveTo>
                  <a:pt x="0" y="0"/>
                </a:moveTo>
                <a:lnTo>
                  <a:pt x="132173" y="0"/>
                </a:lnTo>
                <a:lnTo>
                  <a:pt x="132173" y="634487"/>
                </a:lnTo>
                <a:lnTo>
                  <a:pt x="0" y="634487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01071" y="290180"/>
            <a:ext cx="127635" cy="635000"/>
          </a:xfrm>
          <a:custGeom>
            <a:avLst/>
            <a:gdLst/>
            <a:ahLst/>
            <a:cxnLst/>
            <a:rect l="l" t="t" r="r" b="b"/>
            <a:pathLst>
              <a:path w="127634" h="635000">
                <a:moveTo>
                  <a:pt x="0" y="0"/>
                </a:moveTo>
                <a:lnTo>
                  <a:pt x="127453" y="0"/>
                </a:lnTo>
                <a:lnTo>
                  <a:pt x="127453" y="634661"/>
                </a:lnTo>
                <a:lnTo>
                  <a:pt x="0" y="634661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97380" y="269359"/>
            <a:ext cx="137160" cy="695325"/>
          </a:xfrm>
          <a:custGeom>
            <a:avLst/>
            <a:gdLst/>
            <a:ahLst/>
            <a:cxnLst/>
            <a:rect l="l" t="t" r="r" b="b"/>
            <a:pathLst>
              <a:path w="137159" h="695325">
                <a:moveTo>
                  <a:pt x="0" y="0"/>
                </a:moveTo>
                <a:lnTo>
                  <a:pt x="136894" y="0"/>
                </a:lnTo>
                <a:lnTo>
                  <a:pt x="136894" y="695328"/>
                </a:lnTo>
                <a:lnTo>
                  <a:pt x="0" y="695328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97195" y="295850"/>
            <a:ext cx="36195" cy="661035"/>
          </a:xfrm>
          <a:custGeom>
            <a:avLst/>
            <a:gdLst/>
            <a:ahLst/>
            <a:cxnLst/>
            <a:rect l="l" t="t" r="r" b="b"/>
            <a:pathLst>
              <a:path w="36194" h="661035">
                <a:moveTo>
                  <a:pt x="0" y="660562"/>
                </a:moveTo>
                <a:lnTo>
                  <a:pt x="35819" y="660562"/>
                </a:lnTo>
                <a:lnTo>
                  <a:pt x="35819" y="0"/>
                </a:lnTo>
                <a:lnTo>
                  <a:pt x="0" y="0"/>
                </a:lnTo>
                <a:lnTo>
                  <a:pt x="0" y="660562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02683" y="290180"/>
            <a:ext cx="137160" cy="635000"/>
          </a:xfrm>
          <a:custGeom>
            <a:avLst/>
            <a:gdLst/>
            <a:ahLst/>
            <a:cxnLst/>
            <a:rect l="l" t="t" r="r" b="b"/>
            <a:pathLst>
              <a:path w="137160" h="635000">
                <a:moveTo>
                  <a:pt x="0" y="0"/>
                </a:moveTo>
                <a:lnTo>
                  <a:pt x="136894" y="0"/>
                </a:lnTo>
                <a:lnTo>
                  <a:pt x="136894" y="634661"/>
                </a:lnTo>
                <a:lnTo>
                  <a:pt x="0" y="634661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64106" y="364938"/>
            <a:ext cx="69850" cy="488950"/>
          </a:xfrm>
          <a:custGeom>
            <a:avLst/>
            <a:gdLst/>
            <a:ahLst/>
            <a:cxnLst/>
            <a:rect l="l" t="t" r="r" b="b"/>
            <a:pathLst>
              <a:path w="69850" h="488950">
                <a:moveTo>
                  <a:pt x="0" y="488861"/>
                </a:moveTo>
                <a:lnTo>
                  <a:pt x="69367" y="488861"/>
                </a:lnTo>
                <a:lnTo>
                  <a:pt x="69367" y="0"/>
                </a:lnTo>
                <a:lnTo>
                  <a:pt x="0" y="0"/>
                </a:lnTo>
                <a:lnTo>
                  <a:pt x="0" y="488861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22294" y="364938"/>
            <a:ext cx="104139" cy="488950"/>
          </a:xfrm>
          <a:custGeom>
            <a:avLst/>
            <a:gdLst/>
            <a:ahLst/>
            <a:cxnLst/>
            <a:rect l="l" t="t" r="r" b="b"/>
            <a:pathLst>
              <a:path w="104139" h="488950">
                <a:moveTo>
                  <a:pt x="0" y="0"/>
                </a:moveTo>
                <a:lnTo>
                  <a:pt x="103850" y="0"/>
                </a:lnTo>
                <a:lnTo>
                  <a:pt x="103850" y="488861"/>
                </a:lnTo>
                <a:lnTo>
                  <a:pt x="0" y="488861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534545" y="368726"/>
            <a:ext cx="99695" cy="471805"/>
          </a:xfrm>
          <a:custGeom>
            <a:avLst/>
            <a:gdLst/>
            <a:ahLst/>
            <a:cxnLst/>
            <a:rect l="l" t="t" r="r" b="b"/>
            <a:pathLst>
              <a:path w="99694" h="471805">
                <a:moveTo>
                  <a:pt x="0" y="0"/>
                </a:moveTo>
                <a:lnTo>
                  <a:pt x="99130" y="0"/>
                </a:lnTo>
                <a:lnTo>
                  <a:pt x="99130" y="471708"/>
                </a:lnTo>
                <a:lnTo>
                  <a:pt x="0" y="471708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521844" y="369885"/>
            <a:ext cx="160655" cy="4464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50" spc="95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84866" y="753701"/>
            <a:ext cx="0" cy="283210"/>
          </a:xfrm>
          <a:custGeom>
            <a:avLst/>
            <a:gdLst/>
            <a:ahLst/>
            <a:cxnLst/>
            <a:rect l="l" t="t" r="r" b="b"/>
            <a:pathLst>
              <a:path w="0" h="283209">
                <a:moveTo>
                  <a:pt x="0" y="0"/>
                </a:moveTo>
                <a:lnTo>
                  <a:pt x="0" y="282783"/>
                </a:lnTo>
              </a:path>
            </a:pathLst>
          </a:custGeom>
          <a:ln w="80248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75641" y="727209"/>
            <a:ext cx="0" cy="368935"/>
          </a:xfrm>
          <a:custGeom>
            <a:avLst/>
            <a:gdLst/>
            <a:ahLst/>
            <a:cxnLst/>
            <a:rect l="l" t="t" r="r" b="b"/>
            <a:pathLst>
              <a:path w="0" h="368934">
                <a:moveTo>
                  <a:pt x="0" y="0"/>
                </a:moveTo>
                <a:lnTo>
                  <a:pt x="0" y="368789"/>
                </a:lnTo>
              </a:path>
            </a:pathLst>
          </a:custGeom>
          <a:ln w="80248">
            <a:solidFill>
              <a:srgbClr val="4467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85264" y="284462"/>
            <a:ext cx="108585" cy="800100"/>
          </a:xfrm>
          <a:custGeom>
            <a:avLst/>
            <a:gdLst/>
            <a:ahLst/>
            <a:cxnLst/>
            <a:rect l="l" t="t" r="r" b="b"/>
            <a:pathLst>
              <a:path w="108584" h="800100">
                <a:moveTo>
                  <a:pt x="0" y="0"/>
                </a:moveTo>
                <a:lnTo>
                  <a:pt x="108571" y="0"/>
                </a:lnTo>
                <a:lnTo>
                  <a:pt x="108571" y="799627"/>
                </a:lnTo>
                <a:lnTo>
                  <a:pt x="0" y="799627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274462" y="239996"/>
            <a:ext cx="123189" cy="852169"/>
          </a:xfrm>
          <a:custGeom>
            <a:avLst/>
            <a:gdLst/>
            <a:ahLst/>
            <a:cxnLst/>
            <a:rect l="l" t="t" r="r" b="b"/>
            <a:pathLst>
              <a:path w="123190" h="852169">
                <a:moveTo>
                  <a:pt x="0" y="0"/>
                </a:moveTo>
                <a:lnTo>
                  <a:pt x="122732" y="0"/>
                </a:lnTo>
                <a:lnTo>
                  <a:pt x="122732" y="851777"/>
                </a:lnTo>
                <a:lnTo>
                  <a:pt x="0" y="851777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62138" y="143223"/>
            <a:ext cx="2038350" cy="7747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618490" algn="l"/>
                <a:tab pos="1859914" algn="l"/>
              </a:tabLst>
            </a:pPr>
            <a:r>
              <a:rPr dirty="0" sz="3650" spc="-615">
                <a:solidFill>
                  <a:srgbClr val="CFD6D6"/>
                </a:solidFill>
                <a:latin typeface="Arial"/>
                <a:cs typeface="Arial"/>
              </a:rPr>
              <a:t>•</a:t>
            </a:r>
            <a:r>
              <a:rPr dirty="0" sz="3650" spc="-615">
                <a:solidFill>
                  <a:srgbClr val="85939E"/>
                </a:solidFill>
                <a:latin typeface="Arial"/>
                <a:cs typeface="Arial"/>
              </a:rPr>
              <a:t>· </a:t>
            </a:r>
            <a:r>
              <a:rPr dirty="0" sz="3650" spc="-320">
                <a:solidFill>
                  <a:srgbClr val="85939E"/>
                </a:solidFill>
                <a:latin typeface="Arial"/>
                <a:cs typeface="Arial"/>
              </a:rPr>
              <a:t> </a:t>
            </a:r>
            <a:r>
              <a:rPr dirty="0" sz="3700" spc="-765">
                <a:solidFill>
                  <a:srgbClr val="CFD6D6"/>
                </a:solidFill>
                <a:latin typeface="Times New Roman"/>
                <a:cs typeface="Times New Roman"/>
              </a:rPr>
              <a:t>•	</a:t>
            </a:r>
            <a:r>
              <a:rPr dirty="0" baseline="-10869" sz="6900" spc="-1410">
                <a:solidFill>
                  <a:srgbClr val="CFD6D6"/>
                </a:solidFill>
                <a:latin typeface="Arial"/>
                <a:cs typeface="Arial"/>
              </a:rPr>
              <a:t>.</a:t>
            </a:r>
            <a:r>
              <a:rPr dirty="0" baseline="-2083" sz="6000" spc="-1410">
                <a:solidFill>
                  <a:srgbClr val="CFD6D6"/>
                </a:solidFill>
                <a:latin typeface="Arial"/>
                <a:cs typeface="Arial"/>
              </a:rPr>
              <a:t>•</a:t>
            </a:r>
            <a:r>
              <a:rPr dirty="0" baseline="-10869" sz="6900" spc="-1410">
                <a:solidFill>
                  <a:srgbClr val="85939E"/>
                </a:solidFill>
                <a:latin typeface="Arial"/>
                <a:cs typeface="Arial"/>
              </a:rPr>
              <a:t>,   </a:t>
            </a:r>
            <a:r>
              <a:rPr dirty="0" baseline="-9637" sz="7350" spc="-1402">
                <a:solidFill>
                  <a:srgbClr val="CFD6D6"/>
                </a:solidFill>
                <a:latin typeface="Arial"/>
                <a:cs typeface="Arial"/>
              </a:rPr>
              <a:t>.</a:t>
            </a:r>
            <a:r>
              <a:rPr dirty="0" baseline="-2192" sz="5700" spc="-1402">
                <a:solidFill>
                  <a:srgbClr val="CFD6D6"/>
                </a:solidFill>
                <a:latin typeface="Arial"/>
                <a:cs typeface="Arial"/>
              </a:rPr>
              <a:t>•</a:t>
            </a:r>
            <a:r>
              <a:rPr dirty="0" baseline="-9637" sz="7350" spc="-1402">
                <a:solidFill>
                  <a:srgbClr val="85939E"/>
                </a:solidFill>
                <a:latin typeface="Arial"/>
                <a:cs typeface="Arial"/>
              </a:rPr>
              <a:t>,  </a:t>
            </a:r>
            <a:r>
              <a:rPr dirty="0" baseline="-9637" sz="7350" spc="-1207">
                <a:solidFill>
                  <a:srgbClr val="85939E"/>
                </a:solidFill>
                <a:latin typeface="Arial"/>
                <a:cs typeface="Arial"/>
              </a:rPr>
              <a:t> </a:t>
            </a:r>
            <a:r>
              <a:rPr dirty="0" sz="3700" spc="130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r>
              <a:rPr dirty="0" sz="3700" spc="190">
                <a:solidFill>
                  <a:srgbClr val="CFD6D6"/>
                </a:solidFill>
                <a:latin typeface="Times New Roman"/>
                <a:cs typeface="Times New Roman"/>
              </a:rPr>
              <a:t> </a:t>
            </a:r>
            <a:r>
              <a:rPr dirty="0" baseline="5847" sz="4275" spc="150">
                <a:solidFill>
                  <a:srgbClr val="CFD6D6"/>
                </a:solidFill>
                <a:latin typeface="Times New Roman"/>
                <a:cs typeface="Times New Roman"/>
              </a:rPr>
              <a:t>•	•</a:t>
            </a:r>
            <a:endParaRPr baseline="5847" sz="4275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623179" y="675155"/>
            <a:ext cx="99695" cy="306705"/>
          </a:xfrm>
          <a:custGeom>
            <a:avLst/>
            <a:gdLst/>
            <a:ahLst/>
            <a:cxnLst/>
            <a:rect l="l" t="t" r="r" b="b"/>
            <a:pathLst>
              <a:path w="99694" h="306705">
                <a:moveTo>
                  <a:pt x="0" y="306440"/>
                </a:moveTo>
                <a:lnTo>
                  <a:pt x="99130" y="306440"/>
                </a:lnTo>
                <a:lnTo>
                  <a:pt x="99130" y="0"/>
                </a:lnTo>
                <a:lnTo>
                  <a:pt x="0" y="0"/>
                </a:lnTo>
                <a:lnTo>
                  <a:pt x="0" y="30644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869696" y="27098"/>
            <a:ext cx="94615" cy="605790"/>
          </a:xfrm>
          <a:custGeom>
            <a:avLst/>
            <a:gdLst/>
            <a:ahLst/>
            <a:cxnLst/>
            <a:rect l="l" t="t" r="r" b="b"/>
            <a:pathLst>
              <a:path w="94614" h="605790">
                <a:moveTo>
                  <a:pt x="0" y="605305"/>
                </a:moveTo>
                <a:lnTo>
                  <a:pt x="94409" y="605305"/>
                </a:lnTo>
                <a:lnTo>
                  <a:pt x="94409" y="0"/>
                </a:lnTo>
                <a:lnTo>
                  <a:pt x="0" y="0"/>
                </a:lnTo>
                <a:lnTo>
                  <a:pt x="0" y="605305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977493" y="871021"/>
            <a:ext cx="41910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>
                <a:latin typeface="Arial"/>
                <a:cs typeface="Arial"/>
              </a:rPr>
              <a:t>,</a:t>
            </a:r>
            <a:endParaRPr sz="4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220895" y="645828"/>
            <a:ext cx="104139" cy="523240"/>
          </a:xfrm>
          <a:custGeom>
            <a:avLst/>
            <a:gdLst/>
            <a:ahLst/>
            <a:cxnLst/>
            <a:rect l="l" t="t" r="r" b="b"/>
            <a:pathLst>
              <a:path w="104139" h="523240">
                <a:moveTo>
                  <a:pt x="0" y="0"/>
                </a:moveTo>
                <a:lnTo>
                  <a:pt x="103850" y="0"/>
                </a:lnTo>
                <a:lnTo>
                  <a:pt x="103850" y="523167"/>
                </a:lnTo>
                <a:lnTo>
                  <a:pt x="0" y="523167"/>
                </a:lnTo>
                <a:lnTo>
                  <a:pt x="0" y="0"/>
                </a:lnTo>
                <a:close/>
              </a:path>
            </a:pathLst>
          </a:custGeom>
          <a:solidFill>
            <a:srgbClr val="2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2208194" y="648498"/>
            <a:ext cx="161290" cy="4921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050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6215" y="1036485"/>
            <a:ext cx="0" cy="365125"/>
          </a:xfrm>
          <a:custGeom>
            <a:avLst/>
            <a:gdLst/>
            <a:ahLst/>
            <a:cxnLst/>
            <a:rect l="l" t="t" r="r" b="b"/>
            <a:pathLst>
              <a:path w="0" h="365125">
                <a:moveTo>
                  <a:pt x="0" y="0"/>
                </a:moveTo>
                <a:lnTo>
                  <a:pt x="0" y="365047"/>
                </a:lnTo>
              </a:path>
            </a:pathLst>
          </a:custGeom>
          <a:ln w="84968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79222" y="1038379"/>
            <a:ext cx="0" cy="356870"/>
          </a:xfrm>
          <a:custGeom>
            <a:avLst/>
            <a:gdLst/>
            <a:ahLst/>
            <a:cxnLst/>
            <a:rect l="l" t="t" r="r" b="b"/>
            <a:pathLst>
              <a:path w="0" h="356869">
                <a:moveTo>
                  <a:pt x="0" y="0"/>
                </a:moveTo>
                <a:lnTo>
                  <a:pt x="0" y="356355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31030" y="725344"/>
            <a:ext cx="422909" cy="655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335">
              <a:lnSpc>
                <a:spcPts val="2530"/>
              </a:lnSpc>
              <a:spcBef>
                <a:spcPts val="105"/>
              </a:spcBef>
              <a:tabLst>
                <a:tab pos="304165" algn="l"/>
              </a:tabLst>
            </a:pPr>
            <a:r>
              <a:rPr dirty="0" sz="1950" spc="65">
                <a:solidFill>
                  <a:srgbClr val="CFD6D6"/>
                </a:solidFill>
                <a:latin typeface="Arial"/>
                <a:cs typeface="Arial"/>
              </a:rPr>
              <a:t>•</a:t>
            </a:r>
            <a:r>
              <a:rPr dirty="0" sz="1950" spc="65">
                <a:solidFill>
                  <a:srgbClr val="CFD6D6"/>
                </a:solidFill>
                <a:latin typeface="Arial"/>
                <a:cs typeface="Arial"/>
              </a:rPr>
              <a:t>	</a:t>
            </a:r>
            <a:r>
              <a:rPr dirty="0" sz="2150" spc="75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ts val="2410"/>
              </a:lnSpc>
              <a:tabLst>
                <a:tab pos="309880" algn="l"/>
              </a:tabLst>
            </a:pPr>
            <a:r>
              <a:rPr dirty="0" sz="2100">
                <a:solidFill>
                  <a:srgbClr val="CFD6D6"/>
                </a:solidFill>
                <a:latin typeface="Arial"/>
                <a:cs typeface="Arial"/>
              </a:rPr>
              <a:t>•	</a:t>
            </a:r>
            <a:r>
              <a:rPr dirty="0" baseline="1355" sz="3075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baseline="1355" sz="3075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18569" y="965515"/>
            <a:ext cx="104139" cy="488950"/>
          </a:xfrm>
          <a:custGeom>
            <a:avLst/>
            <a:gdLst/>
            <a:ahLst/>
            <a:cxnLst/>
            <a:rect l="l" t="t" r="r" b="b"/>
            <a:pathLst>
              <a:path w="104140" h="488950">
                <a:moveTo>
                  <a:pt x="0" y="0"/>
                </a:moveTo>
                <a:lnTo>
                  <a:pt x="103850" y="0"/>
                </a:lnTo>
                <a:lnTo>
                  <a:pt x="103850" y="488861"/>
                </a:lnTo>
                <a:lnTo>
                  <a:pt x="0" y="488861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26100" y="978760"/>
            <a:ext cx="104139" cy="471805"/>
          </a:xfrm>
          <a:custGeom>
            <a:avLst/>
            <a:gdLst/>
            <a:ahLst/>
            <a:cxnLst/>
            <a:rect l="l" t="t" r="r" b="b"/>
            <a:pathLst>
              <a:path w="104140" h="471805">
                <a:moveTo>
                  <a:pt x="0" y="0"/>
                </a:moveTo>
                <a:lnTo>
                  <a:pt x="103850" y="0"/>
                </a:lnTo>
                <a:lnTo>
                  <a:pt x="103850" y="471708"/>
                </a:lnTo>
                <a:lnTo>
                  <a:pt x="0" y="471708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313400" y="979920"/>
            <a:ext cx="147955" cy="4464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50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623853" y="981595"/>
            <a:ext cx="99695" cy="487045"/>
          </a:xfrm>
          <a:custGeom>
            <a:avLst/>
            <a:gdLst/>
            <a:ahLst/>
            <a:cxnLst/>
            <a:rect l="l" t="t" r="r" b="b"/>
            <a:pathLst>
              <a:path w="99694" h="487044">
                <a:moveTo>
                  <a:pt x="0" y="0"/>
                </a:moveTo>
                <a:lnTo>
                  <a:pt x="99130" y="0"/>
                </a:lnTo>
                <a:lnTo>
                  <a:pt x="99130" y="486730"/>
                </a:lnTo>
                <a:lnTo>
                  <a:pt x="0" y="486730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964106" y="976866"/>
            <a:ext cx="61594" cy="487045"/>
          </a:xfrm>
          <a:custGeom>
            <a:avLst/>
            <a:gdLst/>
            <a:ahLst/>
            <a:cxnLst/>
            <a:rect l="l" t="t" r="r" b="b"/>
            <a:pathLst>
              <a:path w="61594" h="487044">
                <a:moveTo>
                  <a:pt x="0" y="486730"/>
                </a:moveTo>
                <a:lnTo>
                  <a:pt x="60989" y="486730"/>
                </a:lnTo>
                <a:lnTo>
                  <a:pt x="60989" y="0"/>
                </a:lnTo>
                <a:lnTo>
                  <a:pt x="0" y="0"/>
                </a:lnTo>
                <a:lnTo>
                  <a:pt x="0" y="48673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1917985" y="978277"/>
            <a:ext cx="14541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420">
                <a:solidFill>
                  <a:srgbClr val="CFD6D6"/>
                </a:solidFill>
                <a:latin typeface="Arial"/>
                <a:cs typeface="Arial"/>
              </a:rPr>
              <a:t>•</a:t>
            </a:r>
            <a:r>
              <a:rPr dirty="0" sz="2800" spc="-560">
                <a:solidFill>
                  <a:srgbClr val="85939E"/>
                </a:solidFill>
                <a:latin typeface="Arial"/>
                <a:cs typeface="Arial"/>
              </a:rPr>
              <a:t>·</a:t>
            </a:r>
            <a:endParaRPr sz="2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84866" y="1354278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80248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432041" y="1351403"/>
            <a:ext cx="6032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409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80099" y="1358065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0"/>
                </a:moveTo>
                <a:lnTo>
                  <a:pt x="0" y="317330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63277" y="1166036"/>
            <a:ext cx="0" cy="443865"/>
          </a:xfrm>
          <a:custGeom>
            <a:avLst/>
            <a:gdLst/>
            <a:ahLst/>
            <a:cxnLst/>
            <a:rect l="l" t="t" r="r" b="b"/>
            <a:pathLst>
              <a:path w="0" h="443865">
                <a:moveTo>
                  <a:pt x="0" y="0"/>
                </a:moveTo>
                <a:lnTo>
                  <a:pt x="0" y="443272"/>
                </a:lnTo>
              </a:path>
            </a:pathLst>
          </a:custGeom>
          <a:ln w="61366">
            <a:solidFill>
              <a:srgbClr val="4467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980469" y="1127961"/>
            <a:ext cx="191135" cy="4616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24366" sz="4275" spc="-765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r>
              <a:rPr dirty="0" sz="2550" spc="-509">
                <a:solidFill>
                  <a:srgbClr val="CFD6D6"/>
                </a:solidFill>
                <a:latin typeface="Arial"/>
                <a:cs typeface="Arial"/>
              </a:rPr>
              <a:t>.</a:t>
            </a:r>
            <a:r>
              <a:rPr dirty="0" sz="2550" spc="-509">
                <a:solidFill>
                  <a:srgbClr val="85939E"/>
                </a:solidFill>
                <a:latin typeface="Arial"/>
                <a:cs typeface="Arial"/>
              </a:rPr>
              <a:t>,</a:t>
            </a:r>
            <a:endParaRPr sz="25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331183" y="1279520"/>
            <a:ext cx="99695" cy="487045"/>
          </a:xfrm>
          <a:custGeom>
            <a:avLst/>
            <a:gdLst/>
            <a:ahLst/>
            <a:cxnLst/>
            <a:rect l="l" t="t" r="r" b="b"/>
            <a:pathLst>
              <a:path w="99694" h="487044">
                <a:moveTo>
                  <a:pt x="0" y="0"/>
                </a:moveTo>
                <a:lnTo>
                  <a:pt x="99130" y="0"/>
                </a:lnTo>
                <a:lnTo>
                  <a:pt x="99130" y="486730"/>
                </a:lnTo>
                <a:lnTo>
                  <a:pt x="0" y="486730"/>
                </a:lnTo>
                <a:lnTo>
                  <a:pt x="0" y="0"/>
                </a:lnTo>
                <a:close/>
              </a:path>
            </a:pathLst>
          </a:custGeom>
          <a:solidFill>
            <a:srgbClr val="2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628574" y="1279520"/>
            <a:ext cx="99695" cy="487045"/>
          </a:xfrm>
          <a:custGeom>
            <a:avLst/>
            <a:gdLst/>
            <a:ahLst/>
            <a:cxnLst/>
            <a:rect l="l" t="t" r="r" b="b"/>
            <a:pathLst>
              <a:path w="99694" h="487044">
                <a:moveTo>
                  <a:pt x="0" y="0"/>
                </a:moveTo>
                <a:lnTo>
                  <a:pt x="99130" y="0"/>
                </a:lnTo>
                <a:lnTo>
                  <a:pt x="99130" y="486730"/>
                </a:lnTo>
                <a:lnTo>
                  <a:pt x="0" y="486730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69696" y="632403"/>
            <a:ext cx="94615" cy="1199515"/>
          </a:xfrm>
          <a:custGeom>
            <a:avLst/>
            <a:gdLst/>
            <a:ahLst/>
            <a:cxnLst/>
            <a:rect l="l" t="t" r="r" b="b"/>
            <a:pathLst>
              <a:path w="94614" h="1199514">
                <a:moveTo>
                  <a:pt x="0" y="0"/>
                </a:moveTo>
                <a:lnTo>
                  <a:pt x="94409" y="0"/>
                </a:lnTo>
                <a:lnTo>
                  <a:pt x="94409" y="1199441"/>
                </a:lnTo>
                <a:lnTo>
                  <a:pt x="0" y="1199441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856997" y="654475"/>
            <a:ext cx="203200" cy="10807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900" spc="-620">
                <a:solidFill>
                  <a:srgbClr val="CFD6D6"/>
                </a:solidFill>
                <a:latin typeface="Arial"/>
                <a:cs typeface="Arial"/>
              </a:rPr>
              <a:t>.</a:t>
            </a:r>
            <a:r>
              <a:rPr dirty="0" sz="850" spc="-140">
                <a:solidFill>
                  <a:srgbClr val="85939E"/>
                </a:solidFill>
                <a:latin typeface="Arial"/>
                <a:cs typeface="Arial"/>
              </a:rPr>
              <a:t>,</a:t>
            </a:r>
            <a:endParaRPr sz="8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79222" y="1638956"/>
            <a:ext cx="0" cy="302895"/>
          </a:xfrm>
          <a:custGeom>
            <a:avLst/>
            <a:gdLst/>
            <a:ahLst/>
            <a:cxnLst/>
            <a:rect l="l" t="t" r="r" b="b"/>
            <a:pathLst>
              <a:path w="0" h="302894">
                <a:moveTo>
                  <a:pt x="0" y="0"/>
                </a:moveTo>
                <a:lnTo>
                  <a:pt x="0" y="302651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81773" y="1621921"/>
            <a:ext cx="0" cy="386080"/>
          </a:xfrm>
          <a:custGeom>
            <a:avLst/>
            <a:gdLst/>
            <a:ahLst/>
            <a:cxnLst/>
            <a:rect l="l" t="t" r="r" b="b"/>
            <a:pathLst>
              <a:path w="0" h="386080">
                <a:moveTo>
                  <a:pt x="0" y="0"/>
                </a:moveTo>
                <a:lnTo>
                  <a:pt x="0" y="385942"/>
                </a:lnTo>
              </a:path>
            </a:pathLst>
          </a:custGeom>
          <a:ln w="80248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390180" y="1698574"/>
            <a:ext cx="0" cy="231775"/>
          </a:xfrm>
          <a:custGeom>
            <a:avLst/>
            <a:gdLst/>
            <a:ahLst/>
            <a:cxnLst/>
            <a:rect l="l" t="t" r="r" b="b"/>
            <a:pathLst>
              <a:path w="0" h="231775">
                <a:moveTo>
                  <a:pt x="0" y="0"/>
                </a:moveTo>
                <a:lnTo>
                  <a:pt x="0" y="231565"/>
                </a:lnTo>
              </a:path>
            </a:pathLst>
          </a:custGeom>
          <a:ln w="51925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623491" y="1574608"/>
            <a:ext cx="99695" cy="471805"/>
          </a:xfrm>
          <a:custGeom>
            <a:avLst/>
            <a:gdLst/>
            <a:ahLst/>
            <a:cxnLst/>
            <a:rect l="l" t="t" r="r" b="b"/>
            <a:pathLst>
              <a:path w="99694" h="471805">
                <a:moveTo>
                  <a:pt x="0" y="0"/>
                </a:moveTo>
                <a:lnTo>
                  <a:pt x="99130" y="0"/>
                </a:lnTo>
                <a:lnTo>
                  <a:pt x="99130" y="471708"/>
                </a:lnTo>
                <a:lnTo>
                  <a:pt x="0" y="471708"/>
                </a:lnTo>
                <a:lnTo>
                  <a:pt x="0" y="0"/>
                </a:lnTo>
                <a:close/>
              </a:path>
            </a:pathLst>
          </a:custGeom>
          <a:solidFill>
            <a:srgbClr val="2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925602" y="1574608"/>
            <a:ext cx="108585" cy="471805"/>
          </a:xfrm>
          <a:custGeom>
            <a:avLst/>
            <a:gdLst/>
            <a:ahLst/>
            <a:cxnLst/>
            <a:rect l="l" t="t" r="r" b="b"/>
            <a:pathLst>
              <a:path w="108585" h="471805">
                <a:moveTo>
                  <a:pt x="0" y="0"/>
                </a:moveTo>
                <a:lnTo>
                  <a:pt x="108571" y="0"/>
                </a:lnTo>
                <a:lnTo>
                  <a:pt x="108571" y="471708"/>
                </a:lnTo>
                <a:lnTo>
                  <a:pt x="0" y="471708"/>
                </a:lnTo>
                <a:lnTo>
                  <a:pt x="0" y="0"/>
                </a:lnTo>
                <a:close/>
              </a:path>
            </a:pathLst>
          </a:custGeom>
          <a:solidFill>
            <a:srgbClr val="4467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78700" y="1941607"/>
            <a:ext cx="0" cy="351790"/>
          </a:xfrm>
          <a:custGeom>
            <a:avLst/>
            <a:gdLst/>
            <a:ahLst/>
            <a:cxnLst/>
            <a:rect l="l" t="t" r="r" b="b"/>
            <a:pathLst>
              <a:path w="0" h="351789">
                <a:moveTo>
                  <a:pt x="0" y="0"/>
                </a:moveTo>
                <a:lnTo>
                  <a:pt x="0" y="351636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65014" y="1781753"/>
            <a:ext cx="0" cy="417195"/>
          </a:xfrm>
          <a:custGeom>
            <a:avLst/>
            <a:gdLst/>
            <a:ahLst/>
            <a:cxnLst/>
            <a:rect l="l" t="t" r="r" b="b"/>
            <a:pathLst>
              <a:path w="0" h="417194">
                <a:moveTo>
                  <a:pt x="0" y="0"/>
                </a:moveTo>
                <a:lnTo>
                  <a:pt x="0" y="417197"/>
                </a:lnTo>
              </a:path>
            </a:pathLst>
          </a:custGeom>
          <a:ln w="61366">
            <a:solidFill>
              <a:srgbClr val="4467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1021630" y="1781148"/>
            <a:ext cx="11430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395">
                <a:solidFill>
                  <a:srgbClr val="CFD6D6"/>
                </a:solidFill>
                <a:latin typeface="Arial"/>
                <a:cs typeface="Arial"/>
              </a:rPr>
              <a:t>.</a:t>
            </a:r>
            <a:r>
              <a:rPr dirty="0" sz="2400" spc="-509">
                <a:solidFill>
                  <a:srgbClr val="CFD6D6"/>
                </a:solidFill>
                <a:latin typeface="Arial"/>
                <a:cs typeface="Arial"/>
              </a:rPr>
              <a:t> </a:t>
            </a:r>
            <a:r>
              <a:rPr dirty="0" sz="2400" spc="-475">
                <a:solidFill>
                  <a:srgbClr val="85939E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381758" y="1950124"/>
            <a:ext cx="0" cy="339090"/>
          </a:xfrm>
          <a:custGeom>
            <a:avLst/>
            <a:gdLst/>
            <a:ahLst/>
            <a:cxnLst/>
            <a:rect l="l" t="t" r="r" b="b"/>
            <a:pathLst>
              <a:path w="0" h="339089">
                <a:moveTo>
                  <a:pt x="0" y="0"/>
                </a:moveTo>
                <a:lnTo>
                  <a:pt x="0" y="338972"/>
                </a:lnTo>
              </a:path>
            </a:pathLst>
          </a:custGeom>
          <a:ln w="80248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628574" y="1880096"/>
            <a:ext cx="99695" cy="487045"/>
          </a:xfrm>
          <a:custGeom>
            <a:avLst/>
            <a:gdLst/>
            <a:ahLst/>
            <a:cxnLst/>
            <a:rect l="l" t="t" r="r" b="b"/>
            <a:pathLst>
              <a:path w="99694" h="487044">
                <a:moveTo>
                  <a:pt x="0" y="0"/>
                </a:moveTo>
                <a:lnTo>
                  <a:pt x="99130" y="0"/>
                </a:lnTo>
                <a:lnTo>
                  <a:pt x="99130" y="486730"/>
                </a:lnTo>
                <a:lnTo>
                  <a:pt x="0" y="486730"/>
                </a:lnTo>
                <a:lnTo>
                  <a:pt x="0" y="0"/>
                </a:lnTo>
                <a:close/>
              </a:path>
            </a:pathLst>
          </a:custGeom>
          <a:solidFill>
            <a:srgbClr val="2F4F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1318482" y="677069"/>
            <a:ext cx="670560" cy="1657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R="330200">
              <a:lnSpc>
                <a:spcPts val="2945"/>
              </a:lnSpc>
              <a:spcBef>
                <a:spcPts val="110"/>
              </a:spcBef>
            </a:pPr>
            <a:r>
              <a:rPr dirty="0" sz="2900" spc="-805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sz="2900">
              <a:latin typeface="Arial"/>
              <a:cs typeface="Arial"/>
            </a:endParaRPr>
          </a:p>
          <a:p>
            <a:pPr algn="r" marR="231775">
              <a:lnSpc>
                <a:spcPts val="2315"/>
              </a:lnSpc>
            </a:pPr>
            <a:r>
              <a:rPr dirty="0" sz="2800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algn="r" marR="300990">
              <a:lnSpc>
                <a:spcPts val="2335"/>
              </a:lnSpc>
              <a:tabLst>
                <a:tab pos="297180" algn="l"/>
              </a:tabLst>
            </a:pPr>
            <a:r>
              <a:rPr dirty="0" sz="2800" spc="-580">
                <a:solidFill>
                  <a:srgbClr val="CFD6D6"/>
                </a:solidFill>
                <a:latin typeface="Arial"/>
                <a:cs typeface="Arial"/>
              </a:rPr>
              <a:t>•</a:t>
            </a:r>
            <a:r>
              <a:rPr dirty="0" sz="2800" spc="-580">
                <a:solidFill>
                  <a:srgbClr val="CFD6D6"/>
                </a:solidFill>
                <a:latin typeface="Arial"/>
                <a:cs typeface="Arial"/>
              </a:rPr>
              <a:t>	</a:t>
            </a:r>
            <a:r>
              <a:rPr dirty="0" sz="2800" spc="-580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marL="304800">
              <a:lnSpc>
                <a:spcPts val="2335"/>
              </a:lnSpc>
              <a:tabLst>
                <a:tab pos="607060" algn="l"/>
              </a:tabLst>
            </a:pPr>
            <a:r>
              <a:rPr dirty="0" sz="2750" spc="-570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r>
              <a:rPr dirty="0" sz="2750" spc="-570">
                <a:solidFill>
                  <a:srgbClr val="CFD6D6"/>
                </a:solidFill>
                <a:latin typeface="Times New Roman"/>
                <a:cs typeface="Times New Roman"/>
              </a:rPr>
              <a:t>	</a:t>
            </a:r>
            <a:r>
              <a:rPr dirty="0" sz="2750" spc="-570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2750">
              <a:latin typeface="Times New Roman"/>
              <a:cs typeface="Times New Roman"/>
            </a:endParaRPr>
          </a:p>
          <a:p>
            <a:pPr algn="r" marR="315595">
              <a:lnSpc>
                <a:spcPts val="2915"/>
              </a:lnSpc>
            </a:pPr>
            <a:r>
              <a:rPr dirty="0" sz="2800" spc="-700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81061" y="2244260"/>
            <a:ext cx="0" cy="351790"/>
          </a:xfrm>
          <a:custGeom>
            <a:avLst/>
            <a:gdLst/>
            <a:ahLst/>
            <a:cxnLst/>
            <a:rect l="l" t="t" r="r" b="b"/>
            <a:pathLst>
              <a:path w="0" h="351789">
                <a:moveTo>
                  <a:pt x="0" y="0"/>
                </a:moveTo>
                <a:lnTo>
                  <a:pt x="0" y="351636"/>
                </a:lnTo>
              </a:path>
            </a:pathLst>
          </a:custGeom>
          <a:ln w="7080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84832" y="2231015"/>
            <a:ext cx="0" cy="368935"/>
          </a:xfrm>
          <a:custGeom>
            <a:avLst/>
            <a:gdLst/>
            <a:ahLst/>
            <a:cxnLst/>
            <a:rect l="l" t="t" r="r" b="b"/>
            <a:pathLst>
              <a:path w="0" h="368935">
                <a:moveTo>
                  <a:pt x="0" y="0"/>
                </a:moveTo>
                <a:lnTo>
                  <a:pt x="0" y="368789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82923" y="2244260"/>
            <a:ext cx="0" cy="289560"/>
          </a:xfrm>
          <a:custGeom>
            <a:avLst/>
            <a:gdLst/>
            <a:ahLst/>
            <a:cxnLst/>
            <a:rect l="l" t="t" r="r" b="b"/>
            <a:pathLst>
              <a:path w="0" h="289560">
                <a:moveTo>
                  <a:pt x="0" y="0"/>
                </a:moveTo>
                <a:lnTo>
                  <a:pt x="0" y="289406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702836" y="1354687"/>
            <a:ext cx="724535" cy="1226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105"/>
              </a:spcBef>
            </a:pPr>
            <a:r>
              <a:rPr dirty="0" sz="1850" spc="-390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18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440"/>
              </a:spcBef>
              <a:tabLst>
                <a:tab pos="661035" algn="l"/>
              </a:tabLst>
            </a:pPr>
            <a:r>
              <a:rPr dirty="0" baseline="-6775" sz="3075" spc="-637">
                <a:solidFill>
                  <a:srgbClr val="CFD6D6"/>
                </a:solidFill>
                <a:latin typeface="Arial"/>
                <a:cs typeface="Arial"/>
              </a:rPr>
              <a:t>•	</a:t>
            </a:r>
            <a:r>
              <a:rPr dirty="0" sz="1350" spc="-280">
                <a:solidFill>
                  <a:srgbClr val="A8B8B8"/>
                </a:solidFill>
                <a:latin typeface="Times New Roman"/>
                <a:cs typeface="Times New Roman"/>
              </a:rPr>
              <a:t>•</a:t>
            </a:r>
            <a:endParaRPr sz="1350">
              <a:latin typeface="Times New Roman"/>
              <a:cs typeface="Times New Roman"/>
            </a:endParaRPr>
          </a:p>
          <a:p>
            <a:pPr marL="38100">
              <a:lnSpc>
                <a:spcPts val="2310"/>
              </a:lnSpc>
              <a:spcBef>
                <a:spcPts val="425"/>
              </a:spcBef>
              <a:tabLst>
                <a:tab pos="638175" algn="l"/>
              </a:tabLst>
            </a:pPr>
            <a:r>
              <a:rPr dirty="0" sz="2050" spc="-425">
                <a:solidFill>
                  <a:srgbClr val="CFD6D6"/>
                </a:solidFill>
                <a:latin typeface="Times New Roman"/>
                <a:cs typeface="Times New Roman"/>
              </a:rPr>
              <a:t>•	</a:t>
            </a:r>
            <a:r>
              <a:rPr dirty="0" baseline="1424" sz="2925" spc="-727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baseline="1424" sz="2925">
              <a:latin typeface="Arial"/>
              <a:cs typeface="Arial"/>
            </a:endParaRPr>
          </a:p>
          <a:p>
            <a:pPr marL="42545">
              <a:lnSpc>
                <a:spcPts val="2430"/>
              </a:lnSpc>
              <a:tabLst>
                <a:tab pos="641985" algn="l"/>
              </a:tabLst>
            </a:pPr>
            <a:r>
              <a:rPr dirty="0" sz="2050" spc="-509">
                <a:solidFill>
                  <a:srgbClr val="CFD6D6"/>
                </a:solidFill>
                <a:latin typeface="Times New Roman"/>
                <a:cs typeface="Times New Roman"/>
              </a:rPr>
              <a:t>•	•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684881" y="2240472"/>
            <a:ext cx="0" cy="374015"/>
          </a:xfrm>
          <a:custGeom>
            <a:avLst/>
            <a:gdLst/>
            <a:ahLst/>
            <a:cxnLst/>
            <a:rect l="l" t="t" r="r" b="b"/>
            <a:pathLst>
              <a:path w="0" h="374014">
                <a:moveTo>
                  <a:pt x="0" y="0"/>
                </a:moveTo>
                <a:lnTo>
                  <a:pt x="0" y="373739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77537" y="2527985"/>
            <a:ext cx="0" cy="400050"/>
          </a:xfrm>
          <a:custGeom>
            <a:avLst/>
            <a:gdLst/>
            <a:ahLst/>
            <a:cxnLst/>
            <a:rect l="l" t="t" r="r" b="b"/>
            <a:pathLst>
              <a:path w="0" h="400050">
                <a:moveTo>
                  <a:pt x="0" y="0"/>
                </a:moveTo>
                <a:lnTo>
                  <a:pt x="0" y="399813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727072" y="2526875"/>
            <a:ext cx="137160" cy="377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70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063856" y="2369083"/>
            <a:ext cx="0" cy="434975"/>
          </a:xfrm>
          <a:custGeom>
            <a:avLst/>
            <a:gdLst/>
            <a:ahLst/>
            <a:cxnLst/>
            <a:rect l="l" t="t" r="r" b="b"/>
            <a:pathLst>
              <a:path w="0" h="434975">
                <a:moveTo>
                  <a:pt x="0" y="0"/>
                </a:moveTo>
                <a:lnTo>
                  <a:pt x="0" y="434580"/>
                </a:lnTo>
              </a:path>
            </a:pathLst>
          </a:custGeom>
          <a:ln w="61366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79863" y="2533667"/>
            <a:ext cx="0" cy="368935"/>
          </a:xfrm>
          <a:custGeom>
            <a:avLst/>
            <a:gdLst/>
            <a:ahLst/>
            <a:cxnLst/>
            <a:rect l="l" t="t" r="r" b="b"/>
            <a:pathLst>
              <a:path w="0" h="368935">
                <a:moveTo>
                  <a:pt x="0" y="0"/>
                </a:moveTo>
                <a:lnTo>
                  <a:pt x="0" y="368789"/>
                </a:lnTo>
              </a:path>
            </a:pathLst>
          </a:custGeom>
          <a:ln w="80248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1327038" y="2531802"/>
            <a:ext cx="66040" cy="3543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50" spc="-440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662246" y="2329345"/>
            <a:ext cx="0" cy="487045"/>
          </a:xfrm>
          <a:custGeom>
            <a:avLst/>
            <a:gdLst/>
            <a:ahLst/>
            <a:cxnLst/>
            <a:rect l="l" t="t" r="r" b="b"/>
            <a:pathLst>
              <a:path w="0" h="487044">
                <a:moveTo>
                  <a:pt x="0" y="0"/>
                </a:moveTo>
                <a:lnTo>
                  <a:pt x="0" y="486730"/>
                </a:lnTo>
              </a:path>
            </a:pathLst>
          </a:custGeom>
          <a:ln w="66086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1020473" y="2330756"/>
            <a:ext cx="71564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08330" algn="l"/>
              </a:tabLst>
            </a:pPr>
            <a:r>
              <a:rPr dirty="0" sz="2500" spc="-195">
                <a:solidFill>
                  <a:srgbClr val="CFD6D6"/>
                </a:solidFill>
                <a:latin typeface="Arial"/>
                <a:cs typeface="Arial"/>
              </a:rPr>
              <a:t>.</a:t>
            </a:r>
            <a:r>
              <a:rPr dirty="0" sz="2500" spc="-405">
                <a:solidFill>
                  <a:srgbClr val="85939E"/>
                </a:solidFill>
                <a:latin typeface="Arial"/>
                <a:cs typeface="Arial"/>
              </a:rPr>
              <a:t>,</a:t>
            </a:r>
            <a:r>
              <a:rPr dirty="0" sz="2500">
                <a:solidFill>
                  <a:srgbClr val="85939E"/>
                </a:solidFill>
                <a:latin typeface="Arial"/>
                <a:cs typeface="Arial"/>
              </a:rPr>
              <a:t>	</a:t>
            </a:r>
            <a:r>
              <a:rPr dirty="0" sz="2800" spc="-240">
                <a:solidFill>
                  <a:srgbClr val="CFD6D6"/>
                </a:solidFill>
                <a:latin typeface="Arial"/>
                <a:cs typeface="Arial"/>
              </a:rPr>
              <a:t>.</a:t>
            </a:r>
            <a:r>
              <a:rPr dirty="0" sz="2800" spc="-484">
                <a:solidFill>
                  <a:srgbClr val="85939E"/>
                </a:solidFill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78700" y="2844836"/>
            <a:ext cx="0" cy="351790"/>
          </a:xfrm>
          <a:custGeom>
            <a:avLst/>
            <a:gdLst/>
            <a:ahLst/>
            <a:cxnLst/>
            <a:rect l="l" t="t" r="r" b="b"/>
            <a:pathLst>
              <a:path w="0" h="351789">
                <a:moveTo>
                  <a:pt x="0" y="0"/>
                </a:moveTo>
                <a:lnTo>
                  <a:pt x="0" y="351636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84832" y="2831591"/>
            <a:ext cx="0" cy="368935"/>
          </a:xfrm>
          <a:custGeom>
            <a:avLst/>
            <a:gdLst/>
            <a:ahLst/>
            <a:cxnLst/>
            <a:rect l="l" t="t" r="r" b="b"/>
            <a:pathLst>
              <a:path w="0" h="368935">
                <a:moveTo>
                  <a:pt x="0" y="0"/>
                </a:moveTo>
                <a:lnTo>
                  <a:pt x="0" y="368789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383444" y="2849566"/>
            <a:ext cx="0" cy="298450"/>
          </a:xfrm>
          <a:custGeom>
            <a:avLst/>
            <a:gdLst/>
            <a:ahLst/>
            <a:cxnLst/>
            <a:rect l="l" t="t" r="r" b="b"/>
            <a:pathLst>
              <a:path w="0" h="298450">
                <a:moveTo>
                  <a:pt x="0" y="0"/>
                </a:moveTo>
                <a:lnTo>
                  <a:pt x="0" y="297923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87394" y="2844836"/>
            <a:ext cx="0" cy="312420"/>
          </a:xfrm>
          <a:custGeom>
            <a:avLst/>
            <a:gdLst/>
            <a:ahLst/>
            <a:cxnLst/>
            <a:rect l="l" t="t" r="r" b="b"/>
            <a:pathLst>
              <a:path w="0" h="312419">
                <a:moveTo>
                  <a:pt x="0" y="0"/>
                </a:moveTo>
                <a:lnTo>
                  <a:pt x="0" y="312111"/>
                </a:lnTo>
              </a:path>
            </a:pathLst>
          </a:custGeom>
          <a:ln w="7080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728236" y="2834455"/>
            <a:ext cx="971550" cy="3543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8770" algn="l"/>
                <a:tab pos="617220" algn="l"/>
                <a:tab pos="923290" algn="l"/>
              </a:tabLst>
            </a:pPr>
            <a:r>
              <a:rPr dirty="0" baseline="1355" sz="3075" spc="-667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r>
              <a:rPr dirty="0" baseline="1355" sz="3075" spc="-667">
                <a:solidFill>
                  <a:srgbClr val="CFD6D6"/>
                </a:solidFill>
                <a:latin typeface="Times New Roman"/>
                <a:cs typeface="Times New Roman"/>
              </a:rPr>
              <a:t>	</a:t>
            </a:r>
            <a:r>
              <a:rPr dirty="0" baseline="1291" sz="3225" spc="-705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r>
              <a:rPr dirty="0" baseline="1291" sz="3225" spc="-705">
                <a:solidFill>
                  <a:srgbClr val="CFD6D6"/>
                </a:solidFill>
                <a:latin typeface="Times New Roman"/>
                <a:cs typeface="Times New Roman"/>
              </a:rPr>
              <a:t>	</a:t>
            </a:r>
            <a:r>
              <a:rPr dirty="0" sz="2050" spc="-445">
                <a:solidFill>
                  <a:srgbClr val="CFD6D6"/>
                </a:solidFill>
                <a:latin typeface="Arial"/>
                <a:cs typeface="Arial"/>
              </a:rPr>
              <a:t>•</a:t>
            </a:r>
            <a:r>
              <a:rPr dirty="0" sz="2050" spc="-445">
                <a:solidFill>
                  <a:srgbClr val="CFD6D6"/>
                </a:solidFill>
                <a:latin typeface="Arial"/>
                <a:cs typeface="Arial"/>
              </a:rPr>
              <a:t>	</a:t>
            </a:r>
            <a:r>
              <a:rPr dirty="0" baseline="1355" sz="3075" spc="-667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baseline="1355" sz="3075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082682" y="3137078"/>
            <a:ext cx="0" cy="308610"/>
          </a:xfrm>
          <a:custGeom>
            <a:avLst/>
            <a:gdLst/>
            <a:ahLst/>
            <a:cxnLst/>
            <a:rect l="l" t="t" r="r" b="b"/>
            <a:pathLst>
              <a:path w="0" h="308610">
                <a:moveTo>
                  <a:pt x="0" y="0"/>
                </a:moveTo>
                <a:lnTo>
                  <a:pt x="0" y="308334"/>
                </a:lnTo>
              </a:path>
            </a:pathLst>
          </a:custGeom>
          <a:ln w="7080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382923" y="3147489"/>
            <a:ext cx="0" cy="307975"/>
          </a:xfrm>
          <a:custGeom>
            <a:avLst/>
            <a:gdLst/>
            <a:ahLst/>
            <a:cxnLst/>
            <a:rect l="l" t="t" r="r" b="b"/>
            <a:pathLst>
              <a:path w="0" h="307975">
                <a:moveTo>
                  <a:pt x="0" y="0"/>
                </a:moveTo>
                <a:lnTo>
                  <a:pt x="0" y="307381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685556" y="3156947"/>
            <a:ext cx="0" cy="356870"/>
          </a:xfrm>
          <a:custGeom>
            <a:avLst/>
            <a:gdLst/>
            <a:ahLst/>
            <a:cxnLst/>
            <a:rect l="l" t="t" r="r" b="b"/>
            <a:pathLst>
              <a:path w="0" h="356870">
                <a:moveTo>
                  <a:pt x="0" y="0"/>
                </a:moveTo>
                <a:lnTo>
                  <a:pt x="0" y="356355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982424" y="3147489"/>
            <a:ext cx="0" cy="298450"/>
          </a:xfrm>
          <a:custGeom>
            <a:avLst/>
            <a:gdLst/>
            <a:ahLst/>
            <a:cxnLst/>
            <a:rect l="l" t="t" r="r" b="b"/>
            <a:pathLst>
              <a:path w="0" h="298450">
                <a:moveTo>
                  <a:pt x="0" y="0"/>
                </a:moveTo>
                <a:lnTo>
                  <a:pt x="0" y="297923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85532" y="3445412"/>
            <a:ext cx="0" cy="351790"/>
          </a:xfrm>
          <a:custGeom>
            <a:avLst/>
            <a:gdLst/>
            <a:ahLst/>
            <a:cxnLst/>
            <a:rect l="l" t="t" r="r" b="b"/>
            <a:pathLst>
              <a:path w="0" h="351789">
                <a:moveTo>
                  <a:pt x="0" y="0"/>
                </a:moveTo>
                <a:lnTo>
                  <a:pt x="0" y="351636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1034578" y="3135466"/>
            <a:ext cx="130810" cy="646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530"/>
              </a:lnSpc>
              <a:spcBef>
                <a:spcPts val="105"/>
              </a:spcBef>
            </a:pPr>
            <a:r>
              <a:rPr dirty="0" sz="2200" spc="55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350"/>
              </a:lnSpc>
            </a:pPr>
            <a:r>
              <a:rPr dirty="0" sz="2050" spc="50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383444" y="3454870"/>
            <a:ext cx="0" cy="356870"/>
          </a:xfrm>
          <a:custGeom>
            <a:avLst/>
            <a:gdLst/>
            <a:ahLst/>
            <a:cxnLst/>
            <a:rect l="l" t="t" r="r" b="b"/>
            <a:pathLst>
              <a:path w="0" h="356870">
                <a:moveTo>
                  <a:pt x="0" y="0"/>
                </a:moveTo>
                <a:lnTo>
                  <a:pt x="0" y="356355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687394" y="3445412"/>
            <a:ext cx="0" cy="351790"/>
          </a:xfrm>
          <a:custGeom>
            <a:avLst/>
            <a:gdLst/>
            <a:ahLst/>
            <a:cxnLst/>
            <a:rect l="l" t="t" r="r" b="b"/>
            <a:pathLst>
              <a:path w="0" h="351789">
                <a:moveTo>
                  <a:pt x="0" y="0"/>
                </a:moveTo>
                <a:lnTo>
                  <a:pt x="0" y="351636"/>
                </a:lnTo>
              </a:path>
            </a:pathLst>
          </a:custGeom>
          <a:ln w="7080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1635091" y="3154578"/>
            <a:ext cx="127635" cy="6273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365"/>
              </a:lnSpc>
              <a:spcBef>
                <a:spcPts val="105"/>
              </a:spcBef>
            </a:pPr>
            <a:r>
              <a:rPr dirty="0" sz="2050" spc="50">
                <a:solidFill>
                  <a:srgbClr val="CFD6D6"/>
                </a:solidFill>
                <a:latin typeface="Arial"/>
                <a:cs typeface="Arial"/>
              </a:rPr>
              <a:t>•</a:t>
            </a:r>
            <a:endParaRPr sz="2050">
              <a:latin typeface="Arial"/>
              <a:cs typeface="Arial"/>
            </a:endParaRPr>
          </a:p>
          <a:p>
            <a:pPr marL="16510">
              <a:lnSpc>
                <a:spcPts val="2365"/>
              </a:lnSpc>
            </a:pPr>
            <a:r>
              <a:rPr dirty="0" sz="2050" spc="50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982424" y="3445412"/>
            <a:ext cx="0" cy="351790"/>
          </a:xfrm>
          <a:custGeom>
            <a:avLst/>
            <a:gdLst/>
            <a:ahLst/>
            <a:cxnLst/>
            <a:rect l="l" t="t" r="r" b="b"/>
            <a:pathLst>
              <a:path w="0" h="351789">
                <a:moveTo>
                  <a:pt x="0" y="0"/>
                </a:moveTo>
                <a:lnTo>
                  <a:pt x="0" y="351636"/>
                </a:lnTo>
              </a:path>
            </a:pathLst>
          </a:custGeom>
          <a:ln w="75527">
            <a:solidFill>
              <a:srgbClr val="2F4F4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07" name="object 107"/>
          <p:cNvGraphicFramePr>
            <a:graphicFrameLocks noGrp="1"/>
          </p:cNvGraphicFramePr>
          <p:nvPr/>
        </p:nvGraphicFramePr>
        <p:xfrm>
          <a:off x="1168307" y="4083446"/>
          <a:ext cx="3217545" cy="802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2565"/>
                <a:gridCol w="1727200"/>
              </a:tblGrid>
              <a:tr h="236447"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900" spc="35">
                          <a:solidFill>
                            <a:srgbClr val="525052"/>
                          </a:solidFill>
                          <a:latin typeface="Arial"/>
                          <a:cs typeface="Arial"/>
                        </a:rPr>
                        <a:t>puerto </a:t>
                      </a:r>
                      <a:r>
                        <a:rPr dirty="0" sz="900" spc="30">
                          <a:solidFill>
                            <a:srgbClr val="3D3D3D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900" spc="30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900" spc="-165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00" spc="25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900" spc="25">
                          <a:solidFill>
                            <a:srgbClr val="3D3D3D"/>
                          </a:solidFill>
                          <a:latin typeface="Arial"/>
                          <a:cs typeface="Arial"/>
                        </a:rPr>
                        <a:t>rig</a:t>
                      </a:r>
                      <a:r>
                        <a:rPr dirty="0" sz="900" spc="25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900" spc="25">
                          <a:solidFill>
                            <a:srgbClr val="3D3D3D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22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850" spc="60">
                          <a:solidFill>
                            <a:srgbClr val="525052"/>
                          </a:solidFill>
                          <a:latin typeface="Arial"/>
                          <a:cs typeface="Arial"/>
                        </a:rPr>
                        <a:t>puerto </a:t>
                      </a:r>
                      <a:r>
                        <a:rPr dirty="0" sz="850" spc="55">
                          <a:solidFill>
                            <a:srgbClr val="3D3D3D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850" spc="55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50" spc="-150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850" spc="50">
                          <a:solidFill>
                            <a:srgbClr val="525052"/>
                          </a:solidFill>
                          <a:latin typeface="Arial"/>
                          <a:cs typeface="Arial"/>
                        </a:rPr>
                        <a:t>destino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B="0" marT="57150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6447"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900" spc="30">
                          <a:solidFill>
                            <a:srgbClr val="1A1C1C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dirty="0" sz="900" spc="30">
                          <a:solidFill>
                            <a:srgbClr val="525052"/>
                          </a:solidFill>
                          <a:latin typeface="Arial"/>
                          <a:cs typeface="Arial"/>
                        </a:rPr>
                        <a:t>ongitud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B="0" marT="36830">
                    <a:lnR w="1905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950" spc="-40" b="1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950" spc="-40" b="1">
                          <a:solidFill>
                            <a:srgbClr val="3D3D3D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dirty="0" sz="950" spc="-40" b="1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cc</a:t>
                      </a:r>
                      <a:r>
                        <a:rPr dirty="0" sz="950" spc="-40" b="1">
                          <a:solidFill>
                            <a:srgbClr val="3D3D3D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dirty="0" sz="950" spc="-40" b="1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sum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905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39">
                <a:tc gridSpan="2">
                  <a:txBody>
                    <a:bodyPr/>
                    <a:lstStyle/>
                    <a:p>
                      <a:pPr algn="ctr" marR="3886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dirty="0" sz="950" spc="-25" b="1">
                          <a:solidFill>
                            <a:srgbClr val="3D3D3D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dirty="0" sz="950" spc="-25" b="1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950" spc="-25" b="1">
                          <a:solidFill>
                            <a:srgbClr val="3D3D3D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950" spc="-25" b="1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dirty="0" sz="950" spc="15" b="1">
                          <a:solidFill>
                            <a:srgbClr val="646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950" spc="190">
                          <a:solidFill>
                            <a:srgbClr val="525052"/>
                          </a:solidFill>
                          <a:latin typeface="Arial"/>
                          <a:cs typeface="Arial"/>
                        </a:rPr>
                        <a:t>....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B="0" marT="34925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8" name="object 108"/>
          <p:cNvSpPr txBox="1"/>
          <p:nvPr/>
        </p:nvSpPr>
        <p:spPr>
          <a:xfrm>
            <a:off x="1332459" y="3145119"/>
            <a:ext cx="722630" cy="646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440"/>
              </a:lnSpc>
              <a:spcBef>
                <a:spcPts val="105"/>
              </a:spcBef>
              <a:tabLst>
                <a:tab pos="612140" algn="l"/>
              </a:tabLst>
            </a:pPr>
            <a:r>
              <a:rPr dirty="0" sz="2050" spc="50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r>
              <a:rPr dirty="0" sz="2050" spc="50">
                <a:solidFill>
                  <a:srgbClr val="CFD6D6"/>
                </a:solidFill>
                <a:latin typeface="Times New Roman"/>
                <a:cs typeface="Times New Roman"/>
              </a:rPr>
              <a:t>	</a:t>
            </a:r>
            <a:r>
              <a:rPr dirty="0" sz="2050" spc="50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ts val="2440"/>
              </a:lnSpc>
              <a:tabLst>
                <a:tab pos="612140" algn="l"/>
              </a:tabLst>
            </a:pPr>
            <a:r>
              <a:rPr dirty="0" sz="2050" spc="50">
                <a:solidFill>
                  <a:srgbClr val="CFD6D6"/>
                </a:solidFill>
                <a:latin typeface="Arial"/>
                <a:cs typeface="Arial"/>
              </a:rPr>
              <a:t>•</a:t>
            </a:r>
            <a:r>
              <a:rPr dirty="0" sz="2050" spc="50">
                <a:solidFill>
                  <a:srgbClr val="CFD6D6"/>
                </a:solidFill>
                <a:latin typeface="Arial"/>
                <a:cs typeface="Arial"/>
              </a:rPr>
              <a:t>	</a:t>
            </a:r>
            <a:r>
              <a:rPr dirty="0" baseline="1355" sz="3075" spc="75">
                <a:solidFill>
                  <a:srgbClr val="CFD6D6"/>
                </a:solidFill>
                <a:latin typeface="Times New Roman"/>
                <a:cs typeface="Times New Roman"/>
              </a:rPr>
              <a:t>•</a:t>
            </a:r>
            <a:endParaRPr baseline="1355" sz="3075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342321" y="390837"/>
            <a:ext cx="243713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40" b="1">
                <a:solidFill>
                  <a:srgbClr val="0C4979"/>
                </a:solidFill>
                <a:latin typeface="Arial"/>
                <a:cs typeface="Arial"/>
              </a:rPr>
              <a:t>Segmentos</a:t>
            </a:r>
            <a:r>
              <a:rPr dirty="0" sz="2400" spc="-30" b="1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2400" spc="45" b="1">
                <a:solidFill>
                  <a:srgbClr val="0C4979"/>
                </a:solidFill>
                <a:latin typeface="Arial"/>
                <a:cs typeface="Arial"/>
              </a:rPr>
              <a:t>TCP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2666120" y="3889141"/>
            <a:ext cx="13716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0" b="1">
                <a:solidFill>
                  <a:srgbClr val="3D3D3D"/>
                </a:solidFill>
                <a:latin typeface="Times New Roman"/>
                <a:cs typeface="Times New Roman"/>
              </a:rPr>
              <a:t>16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236131" y="3893869"/>
            <a:ext cx="137160" cy="155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50" spc="10">
                <a:solidFill>
                  <a:srgbClr val="525052"/>
                </a:solidFill>
                <a:latin typeface="Times New Roman"/>
                <a:cs typeface="Times New Roman"/>
              </a:rPr>
              <a:t>31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532412" y="1025894"/>
            <a:ext cx="4150360" cy="116840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just" marL="13970" marR="18415" indent="-1905">
              <a:lnSpc>
                <a:spcPct val="90800"/>
              </a:lnSpc>
              <a:spcBef>
                <a:spcPts val="250"/>
              </a:spcBef>
            </a:pPr>
            <a:r>
              <a:rPr dirty="0" sz="1350" spc="-5">
                <a:solidFill>
                  <a:srgbClr val="0C4979"/>
                </a:solidFill>
                <a:latin typeface="Arial"/>
                <a:cs typeface="Arial"/>
              </a:rPr>
              <a:t>TCP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se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denomina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a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menudo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protocolo </a:t>
            </a: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"orientado 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a </a:t>
            </a: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la 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conexión"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porque </a:t>
            </a:r>
            <a:r>
              <a:rPr dirty="0" sz="1350" spc="15">
                <a:solidFill>
                  <a:srgbClr val="0C4979"/>
                </a:solidFill>
                <a:latin typeface="Arial"/>
                <a:cs typeface="Arial"/>
              </a:rPr>
              <a:t>TCP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garantiza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la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entrega 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correcta</a:t>
            </a:r>
            <a:r>
              <a:rPr dirty="0" sz="1350" spc="-7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80">
                <a:solidFill>
                  <a:srgbClr val="0C4979"/>
                </a:solidFill>
                <a:latin typeface="Arial"/>
                <a:cs typeface="Arial"/>
              </a:rPr>
              <a:t>de</a:t>
            </a:r>
            <a:r>
              <a:rPr dirty="0" sz="1350" spc="-8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los</a:t>
            </a:r>
            <a:r>
              <a:rPr dirty="0" sz="1350" spc="-12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datos</a:t>
            </a:r>
            <a:r>
              <a:rPr dirty="0" sz="1350" spc="-11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al</a:t>
            </a:r>
            <a:r>
              <a:rPr dirty="0" sz="1350" spc="-10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host</a:t>
            </a:r>
            <a:r>
              <a:rPr dirty="0" sz="1350" spc="-9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de</a:t>
            </a:r>
            <a:r>
              <a:rPr dirty="0" sz="1350" spc="-7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recepción.</a:t>
            </a:r>
            <a:endParaRPr sz="1350">
              <a:latin typeface="Arial"/>
              <a:cs typeface="Arial"/>
            </a:endParaRPr>
          </a:p>
          <a:p>
            <a:pPr algn="just" marL="14604" marR="5080" indent="1905">
              <a:lnSpc>
                <a:spcPct val="90800"/>
              </a:lnSpc>
              <a:spcBef>
                <a:spcPts val="20"/>
              </a:spcBef>
            </a:pPr>
            <a:r>
              <a:rPr dirty="0" sz="1350" spc="80">
                <a:solidFill>
                  <a:srgbClr val="0C4979"/>
                </a:solidFill>
                <a:latin typeface="Arial"/>
                <a:cs typeface="Arial"/>
              </a:rPr>
              <a:t>A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continuación, </a:t>
            </a:r>
            <a:r>
              <a:rPr dirty="0" sz="1350" spc="-5">
                <a:solidFill>
                  <a:srgbClr val="0C4979"/>
                </a:solidFill>
                <a:latin typeface="Arial"/>
                <a:cs typeface="Arial"/>
              </a:rPr>
              <a:t>TCP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divide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las </a:t>
            </a:r>
            <a:r>
              <a:rPr dirty="0" sz="1350" spc="75">
                <a:solidFill>
                  <a:srgbClr val="0C4979"/>
                </a:solidFill>
                <a:latin typeface="Arial"/>
                <a:cs typeface="Arial"/>
              </a:rPr>
              <a:t>tramas </a:t>
            </a:r>
            <a:r>
              <a:rPr dirty="0" sz="1350" spc="85">
                <a:solidFill>
                  <a:srgbClr val="0C4979"/>
                </a:solidFill>
                <a:latin typeface="Arial"/>
                <a:cs typeface="Arial"/>
              </a:rPr>
              <a:t>que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se  reciben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la </a:t>
            </a:r>
            <a:r>
              <a:rPr dirty="0" sz="1350" spc="95">
                <a:solidFill>
                  <a:srgbClr val="0C4979"/>
                </a:solidFill>
                <a:latin typeface="Arial"/>
                <a:cs typeface="Arial"/>
              </a:rPr>
              <a:t>capa de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aplicación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en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segmentos </a:t>
            </a:r>
            <a:r>
              <a:rPr dirty="0" sz="1300" spc="40">
                <a:solidFill>
                  <a:srgbClr val="0C4979"/>
                </a:solidFill>
                <a:latin typeface="Arial"/>
                <a:cs typeface="Arial"/>
              </a:rPr>
              <a:t>y 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adjunta</a:t>
            </a:r>
            <a:r>
              <a:rPr dirty="0" sz="1350" spc="-2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un</a:t>
            </a:r>
            <a:r>
              <a:rPr dirty="0" sz="1350" spc="-14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encabezado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a</a:t>
            </a:r>
            <a:r>
              <a:rPr dirty="0" sz="1350" spc="-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95">
                <a:solidFill>
                  <a:srgbClr val="0C4979"/>
                </a:solidFill>
                <a:latin typeface="Arial"/>
                <a:cs typeface="Arial"/>
              </a:rPr>
              <a:t>cada</a:t>
            </a:r>
            <a:r>
              <a:rPr dirty="0" sz="1350" spc="-80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segmento.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533613" y="2335813"/>
            <a:ext cx="4149090" cy="135763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just" marL="12700" marR="5080" indent="3810">
              <a:lnSpc>
                <a:spcPct val="89000"/>
              </a:lnSpc>
              <a:spcBef>
                <a:spcPts val="280"/>
              </a:spcBef>
            </a:pP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Los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encabezados de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segmento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contienen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puertos 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10">
                <a:solidFill>
                  <a:srgbClr val="0C4979"/>
                </a:solidFill>
                <a:latin typeface="Arial"/>
                <a:cs typeface="Arial"/>
              </a:rPr>
              <a:t>envío </a:t>
            </a:r>
            <a:r>
              <a:rPr dirty="0" sz="1450" spc="20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recepción, información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orden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los 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segmentos </a:t>
            </a:r>
            <a:r>
              <a:rPr dirty="0" sz="1450" spc="20">
                <a:solidFill>
                  <a:srgbClr val="0C4979"/>
                </a:solidFill>
                <a:latin typeface="Times New Roman"/>
                <a:cs typeface="Times New Roman"/>
              </a:rPr>
              <a:t>y </a:t>
            </a:r>
            <a:r>
              <a:rPr dirty="0" sz="1350" spc="20">
                <a:solidFill>
                  <a:srgbClr val="0C4979"/>
                </a:solidFill>
                <a:latin typeface="Arial"/>
                <a:cs typeface="Arial"/>
              </a:rPr>
              <a:t>un </a:t>
            </a:r>
            <a:r>
              <a:rPr dirty="0" sz="1350" spc="95">
                <a:solidFill>
                  <a:srgbClr val="0C4979"/>
                </a:solidFill>
                <a:latin typeface="Arial"/>
                <a:cs typeface="Arial"/>
              </a:rPr>
              <a:t>campo </a:t>
            </a:r>
            <a:r>
              <a:rPr dirty="0" sz="1350" spc="85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60">
                <a:solidFill>
                  <a:srgbClr val="0C4979"/>
                </a:solidFill>
                <a:latin typeface="Arial"/>
                <a:cs typeface="Arial"/>
              </a:rPr>
              <a:t>datos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conocido </a:t>
            </a:r>
            <a:r>
              <a:rPr dirty="0" sz="1350" spc="90">
                <a:solidFill>
                  <a:srgbClr val="0C4979"/>
                </a:solidFill>
                <a:latin typeface="Arial"/>
                <a:cs typeface="Arial"/>
              </a:rPr>
              <a:t>como 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suma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de comprobación. 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Los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protocolos </a:t>
            </a:r>
            <a:r>
              <a:rPr dirty="0" sz="1350" spc="-5">
                <a:solidFill>
                  <a:srgbClr val="0C4979"/>
                </a:solidFill>
                <a:latin typeface="Arial"/>
                <a:cs typeface="Arial"/>
              </a:rPr>
              <a:t>TCP de  </a:t>
            </a:r>
            <a:r>
              <a:rPr dirty="0" sz="1350" spc="75">
                <a:solidFill>
                  <a:srgbClr val="0C4979"/>
                </a:solidFill>
                <a:latin typeface="Arial"/>
                <a:cs typeface="Arial"/>
              </a:rPr>
              <a:t>ambos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hosts 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utilizan </a:t>
            </a:r>
            <a:r>
              <a:rPr dirty="0" sz="1350" spc="30">
                <a:solidFill>
                  <a:srgbClr val="0C4979"/>
                </a:solidFill>
                <a:latin typeface="Arial"/>
                <a:cs typeface="Arial"/>
              </a:rPr>
              <a:t>los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datos </a:t>
            </a:r>
            <a:r>
              <a:rPr dirty="0" sz="1350" spc="80">
                <a:solidFill>
                  <a:srgbClr val="0C4979"/>
                </a:solidFill>
                <a:latin typeface="Arial"/>
                <a:cs typeface="Arial"/>
              </a:rPr>
              <a:t>de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suma </a:t>
            </a:r>
            <a:r>
              <a:rPr dirty="0" sz="1350" spc="55">
                <a:solidFill>
                  <a:srgbClr val="0C4979"/>
                </a:solidFill>
                <a:latin typeface="Arial"/>
                <a:cs typeface="Arial"/>
              </a:rPr>
              <a:t>de  </a:t>
            </a:r>
            <a:r>
              <a:rPr dirty="0" sz="1350" spc="70">
                <a:solidFill>
                  <a:srgbClr val="0C4979"/>
                </a:solidFill>
                <a:latin typeface="Arial"/>
                <a:cs typeface="Arial"/>
              </a:rPr>
              <a:t>comprobación </a:t>
            </a:r>
            <a:r>
              <a:rPr dirty="0" sz="1350" spc="85">
                <a:solidFill>
                  <a:srgbClr val="0C4979"/>
                </a:solidFill>
                <a:latin typeface="Arial"/>
                <a:cs typeface="Arial"/>
              </a:rPr>
              <a:t>para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determinar </a:t>
            </a:r>
            <a:r>
              <a:rPr dirty="0" sz="1350" spc="35">
                <a:solidFill>
                  <a:srgbClr val="0C4979"/>
                </a:solidFill>
                <a:latin typeface="Arial"/>
                <a:cs typeface="Arial"/>
              </a:rPr>
              <a:t>si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los </a:t>
            </a:r>
            <a:r>
              <a:rPr dirty="0" sz="1350" spc="65">
                <a:solidFill>
                  <a:srgbClr val="0C4979"/>
                </a:solidFill>
                <a:latin typeface="Arial"/>
                <a:cs typeface="Arial"/>
              </a:rPr>
              <a:t>datos </a:t>
            </a:r>
            <a:r>
              <a:rPr dirty="0" sz="1350" spc="50">
                <a:solidFill>
                  <a:srgbClr val="0C4979"/>
                </a:solidFill>
                <a:latin typeface="Arial"/>
                <a:cs typeface="Arial"/>
              </a:rPr>
              <a:t>se  </a:t>
            </a:r>
            <a:r>
              <a:rPr dirty="0" sz="1350" spc="40">
                <a:solidFill>
                  <a:srgbClr val="0C4979"/>
                </a:solidFill>
                <a:latin typeface="Arial"/>
                <a:cs typeface="Arial"/>
              </a:rPr>
              <a:t>transfieren </a:t>
            </a:r>
            <a:r>
              <a:rPr dirty="0" sz="1350" spc="45">
                <a:solidFill>
                  <a:srgbClr val="0C4979"/>
                </a:solidFill>
                <a:latin typeface="Arial"/>
                <a:cs typeface="Arial"/>
              </a:rPr>
              <a:t>sin</a:t>
            </a:r>
            <a:r>
              <a:rPr dirty="0" sz="1350" spc="-215">
                <a:solidFill>
                  <a:srgbClr val="0C4979"/>
                </a:solidFill>
                <a:latin typeface="Arial"/>
                <a:cs typeface="Arial"/>
              </a:rPr>
              <a:t> </a:t>
            </a:r>
            <a:r>
              <a:rPr dirty="0" sz="1350" spc="25">
                <a:solidFill>
                  <a:srgbClr val="0C4979"/>
                </a:solidFill>
                <a:latin typeface="Arial"/>
                <a:cs typeface="Arial"/>
              </a:rPr>
              <a:t>errores.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198538" y="4118167"/>
            <a:ext cx="47942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30">
                <a:solidFill>
                  <a:srgbClr val="807C8E"/>
                </a:solidFill>
                <a:latin typeface="Arial"/>
                <a:cs typeface="Arial"/>
              </a:rPr>
              <a:t>Pue</a:t>
            </a:r>
            <a:r>
              <a:rPr dirty="0" sz="500" spc="-30">
                <a:solidFill>
                  <a:srgbClr val="525052"/>
                </a:solidFill>
                <a:latin typeface="Arial"/>
                <a:cs typeface="Arial"/>
              </a:rPr>
              <a:t>r1</a:t>
            </a:r>
            <a:r>
              <a:rPr dirty="0" sz="500" spc="-30">
                <a:solidFill>
                  <a:srgbClr val="807C8E"/>
                </a:solidFill>
                <a:latin typeface="Arial"/>
                <a:cs typeface="Arial"/>
              </a:rPr>
              <a:t>0 </a:t>
            </a:r>
            <a:r>
              <a:rPr dirty="0" sz="500" spc="-10">
                <a:solidFill>
                  <a:srgbClr val="807C8E"/>
                </a:solidFill>
                <a:latin typeface="Arial"/>
                <a:cs typeface="Arial"/>
              </a:rPr>
              <a:t>de</a:t>
            </a:r>
            <a:r>
              <a:rPr dirty="0" sz="500" spc="-60">
                <a:solidFill>
                  <a:srgbClr val="807C8E"/>
                </a:solidFill>
                <a:latin typeface="Arial"/>
                <a:cs typeface="Arial"/>
              </a:rPr>
              <a:t> </a:t>
            </a:r>
            <a:r>
              <a:rPr dirty="0" sz="500" spc="-20">
                <a:solidFill>
                  <a:srgbClr val="807C8E"/>
                </a:solidFill>
                <a:latin typeface="Arial"/>
                <a:cs typeface="Arial"/>
              </a:rPr>
              <a:t>ongen</a:t>
            </a:r>
            <a:endParaRPr sz="5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785068" y="4518955"/>
            <a:ext cx="0" cy="94615"/>
          </a:xfrm>
          <a:custGeom>
            <a:avLst/>
            <a:gdLst/>
            <a:ahLst/>
            <a:cxnLst/>
            <a:rect l="l" t="t" r="r" b="b"/>
            <a:pathLst>
              <a:path w="0" h="94614">
                <a:moveTo>
                  <a:pt x="0" y="0"/>
                </a:moveTo>
                <a:lnTo>
                  <a:pt x="0" y="94341"/>
                </a:lnTo>
              </a:path>
            </a:pathLst>
          </a:custGeom>
          <a:ln w="51925">
            <a:solidFill>
              <a:srgbClr val="E8F4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 txBox="1"/>
          <p:nvPr/>
        </p:nvSpPr>
        <p:spPr>
          <a:xfrm>
            <a:off x="6678848" y="4509027"/>
            <a:ext cx="567055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5">
                <a:solidFill>
                  <a:srgbClr val="807C8E"/>
                </a:solidFill>
                <a:latin typeface="Times New Roman"/>
                <a:cs typeface="Times New Roman"/>
              </a:rPr>
              <a:t>Ta</a:t>
            </a:r>
            <a:r>
              <a:rPr dirty="0" sz="550" spc="-15">
                <a:solidFill>
                  <a:srgbClr val="A5A5A5"/>
                </a:solidFill>
                <a:latin typeface="Times New Roman"/>
                <a:cs typeface="Times New Roman"/>
              </a:rPr>
              <a:t>m</a:t>
            </a:r>
            <a:r>
              <a:rPr dirty="0" sz="550" spc="-15">
                <a:solidFill>
                  <a:srgbClr val="807C8E"/>
                </a:solidFill>
                <a:latin typeface="Times New Roman"/>
                <a:cs typeface="Times New Roman"/>
              </a:rPr>
              <a:t>año </a:t>
            </a:r>
            <a:r>
              <a:rPr dirty="0" sz="550" spc="5">
                <a:solidFill>
                  <a:srgbClr val="807C8E"/>
                </a:solidFill>
                <a:latin typeface="Times New Roman"/>
                <a:cs typeface="Times New Roman"/>
              </a:rPr>
              <a:t>de</a:t>
            </a:r>
            <a:r>
              <a:rPr dirty="0" sz="550" spc="-75">
                <a:solidFill>
                  <a:srgbClr val="807C8E"/>
                </a:solidFill>
                <a:latin typeface="Times New Roman"/>
                <a:cs typeface="Times New Roman"/>
              </a:rPr>
              <a:t> </a:t>
            </a:r>
            <a:r>
              <a:rPr dirty="0" sz="550" spc="-20">
                <a:solidFill>
                  <a:srgbClr val="807C8E"/>
                </a:solidFill>
                <a:latin typeface="Times New Roman"/>
                <a:cs typeface="Times New Roman"/>
              </a:rPr>
              <a:t>Ventana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5231246" y="4678798"/>
            <a:ext cx="52069" cy="78740"/>
          </a:xfrm>
          <a:custGeom>
            <a:avLst/>
            <a:gdLst/>
            <a:ahLst/>
            <a:cxnLst/>
            <a:rect l="l" t="t" r="r" b="b"/>
            <a:pathLst>
              <a:path w="52070" h="78739">
                <a:moveTo>
                  <a:pt x="0" y="0"/>
                </a:moveTo>
                <a:lnTo>
                  <a:pt x="51925" y="0"/>
                </a:lnTo>
                <a:lnTo>
                  <a:pt x="51925" y="78224"/>
                </a:lnTo>
                <a:lnTo>
                  <a:pt x="0" y="78224"/>
                </a:lnTo>
                <a:lnTo>
                  <a:pt x="0" y="0"/>
                </a:lnTo>
                <a:close/>
              </a:path>
            </a:pathLst>
          </a:custGeom>
          <a:solidFill>
            <a:srgbClr val="E8F4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5144157" y="4668366"/>
            <a:ext cx="585470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15">
                <a:solidFill>
                  <a:srgbClr val="85939E"/>
                </a:solidFill>
                <a:latin typeface="Arial"/>
                <a:cs typeface="Arial"/>
              </a:rPr>
              <a:t>Su </a:t>
            </a:r>
            <a:r>
              <a:rPr dirty="0" sz="450" spc="-15">
                <a:solidFill>
                  <a:srgbClr val="A5A5A5"/>
                </a:solidFill>
                <a:latin typeface="Arial"/>
                <a:cs typeface="Arial"/>
              </a:rPr>
              <a:t>m </a:t>
            </a:r>
            <a:r>
              <a:rPr dirty="0" sz="450" spc="-10">
                <a:solidFill>
                  <a:srgbClr val="807C8E"/>
                </a:solidFill>
                <a:latin typeface="Arial"/>
                <a:cs typeface="Arial"/>
              </a:rPr>
              <a:t>a </a:t>
            </a:r>
            <a:r>
              <a:rPr dirty="0" sz="450" spc="-15">
                <a:solidFill>
                  <a:srgbClr val="807C8E"/>
                </a:solidFill>
                <a:latin typeface="Arial"/>
                <a:cs typeface="Arial"/>
              </a:rPr>
              <a:t>de </a:t>
            </a:r>
            <a:r>
              <a:rPr dirty="0" sz="450" spc="-5">
                <a:solidFill>
                  <a:srgbClr val="85939E"/>
                </a:solidFill>
                <a:latin typeface="Arial"/>
                <a:cs typeface="Arial"/>
              </a:rPr>
              <a:t>:e</a:t>
            </a:r>
            <a:r>
              <a:rPr dirty="0" sz="450" spc="-5">
                <a:solidFill>
                  <a:srgbClr val="776689"/>
                </a:solidFill>
                <a:latin typeface="Arial"/>
                <a:cs typeface="Arial"/>
              </a:rPr>
              <a:t>nfi</a:t>
            </a:r>
            <a:r>
              <a:rPr dirty="0" sz="450" spc="-5">
                <a:solidFill>
                  <a:srgbClr val="85939E"/>
                </a:solidFill>
                <a:latin typeface="Arial"/>
                <a:cs typeface="Arial"/>
              </a:rPr>
              <a:t>cac100</a:t>
            </a:r>
            <a:endParaRPr sz="450">
              <a:latin typeface="Arial"/>
              <a:cs typeface="Aria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411702" y="4661995"/>
            <a:ext cx="1102995" cy="102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15">
                <a:solidFill>
                  <a:srgbClr val="807C8E"/>
                </a:solidFill>
                <a:latin typeface="Arial"/>
                <a:cs typeface="Arial"/>
              </a:rPr>
              <a:t>Puntero </a:t>
            </a:r>
            <a:r>
              <a:rPr dirty="0" sz="500" spc="-20">
                <a:solidFill>
                  <a:srgbClr val="85939E"/>
                </a:solidFill>
                <a:latin typeface="Arial"/>
                <a:cs typeface="Arial"/>
              </a:rPr>
              <a:t>urge</a:t>
            </a:r>
            <a:r>
              <a:rPr dirty="0" sz="500" spc="-20">
                <a:solidFill>
                  <a:srgbClr val="776689"/>
                </a:solidFill>
                <a:latin typeface="Arial"/>
                <a:cs typeface="Arial"/>
              </a:rPr>
              <a:t>nte </a:t>
            </a:r>
            <a:r>
              <a:rPr dirty="0" sz="300" spc="5">
                <a:solidFill>
                  <a:srgbClr val="776689"/>
                </a:solidFill>
                <a:latin typeface="Arial"/>
                <a:cs typeface="Arial"/>
              </a:rPr>
              <a:t>1</a:t>
            </a:r>
            <a:r>
              <a:rPr dirty="0" sz="300" spc="5">
                <a:solidFill>
                  <a:srgbClr val="85939E"/>
                </a:solidFill>
                <a:latin typeface="Arial"/>
                <a:cs typeface="Arial"/>
              </a:rPr>
              <a:t>s </a:t>
            </a:r>
            <a:r>
              <a:rPr dirty="0" sz="300" spc="10">
                <a:solidFill>
                  <a:srgbClr val="67498E"/>
                </a:solidFill>
                <a:latin typeface="Arial"/>
                <a:cs typeface="Arial"/>
              </a:rPr>
              <a:t>1 </a:t>
            </a:r>
            <a:r>
              <a:rPr dirty="0" sz="500" spc="-5">
                <a:solidFill>
                  <a:srgbClr val="85939E"/>
                </a:solidFill>
                <a:latin typeface="Arial"/>
                <a:cs typeface="Arial"/>
              </a:rPr>
              <a:t>t;R:: </a:t>
            </a:r>
            <a:r>
              <a:rPr dirty="0" sz="500" spc="5">
                <a:solidFill>
                  <a:srgbClr val="807C8E"/>
                </a:solidFill>
                <a:latin typeface="Arial"/>
                <a:cs typeface="Arial"/>
              </a:rPr>
              <a:t>es</a:t>
            </a:r>
            <a:r>
              <a:rPr dirty="0" sz="500" spc="-105">
                <a:solidFill>
                  <a:srgbClr val="807C8E"/>
                </a:solidFill>
                <a:latin typeface="Arial"/>
                <a:cs typeface="Arial"/>
              </a:rPr>
              <a:t> </a:t>
            </a:r>
            <a:r>
              <a:rPr dirty="0" sz="500" spc="-40">
                <a:solidFill>
                  <a:srgbClr val="807C8E"/>
                </a:solidFill>
                <a:latin typeface="Arial"/>
                <a:cs typeface="Arial"/>
              </a:rPr>
              <a:t>es1aolec1do:</a:t>
            </a:r>
            <a:endParaRPr sz="5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009972" y="4797493"/>
            <a:ext cx="195580" cy="10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25">
                <a:solidFill>
                  <a:srgbClr val="646767"/>
                </a:solidFill>
                <a:latin typeface="Arial"/>
                <a:cs typeface="Arial"/>
              </a:rPr>
              <a:t>Datos</a:t>
            </a:r>
            <a:endParaRPr sz="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2544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25830" y="359400"/>
            <a:ext cx="5952569" cy="756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48903"/>
            <a:ext cx="8978400" cy="2487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27072" y="3229870"/>
            <a:ext cx="0" cy="401955"/>
          </a:xfrm>
          <a:custGeom>
            <a:avLst/>
            <a:gdLst/>
            <a:ahLst/>
            <a:cxnLst/>
            <a:rect l="l" t="t" r="r" b="b"/>
            <a:pathLst>
              <a:path w="0" h="401954">
                <a:moveTo>
                  <a:pt x="0" y="401960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06822" y="3225142"/>
            <a:ext cx="0" cy="454025"/>
          </a:xfrm>
          <a:custGeom>
            <a:avLst/>
            <a:gdLst/>
            <a:ahLst/>
            <a:cxnLst/>
            <a:rect l="l" t="t" r="r" b="b"/>
            <a:pathLst>
              <a:path w="0" h="454025">
                <a:moveTo>
                  <a:pt x="0" y="453979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17387" y="926874"/>
            <a:ext cx="1209040" cy="0"/>
          </a:xfrm>
          <a:custGeom>
            <a:avLst/>
            <a:gdLst/>
            <a:ahLst/>
            <a:cxnLst/>
            <a:rect l="l" t="t" r="r" b="b"/>
            <a:pathLst>
              <a:path w="1209039" h="0">
                <a:moveTo>
                  <a:pt x="0" y="0"/>
                </a:moveTo>
                <a:lnTo>
                  <a:pt x="1208444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44840" y="2539445"/>
            <a:ext cx="641985" cy="0"/>
          </a:xfrm>
          <a:custGeom>
            <a:avLst/>
            <a:gdLst/>
            <a:ahLst/>
            <a:cxnLst/>
            <a:rect l="l" t="t" r="r" b="b"/>
            <a:pathLst>
              <a:path w="641985" h="0">
                <a:moveTo>
                  <a:pt x="0" y="0"/>
                </a:moveTo>
                <a:lnTo>
                  <a:pt x="641985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94772" y="295086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 h="0">
                <a:moveTo>
                  <a:pt x="0" y="0"/>
                </a:moveTo>
                <a:lnTo>
                  <a:pt x="387080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6204" y="2950863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66204" y="3887195"/>
            <a:ext cx="401320" cy="0"/>
          </a:xfrm>
          <a:custGeom>
            <a:avLst/>
            <a:gdLst/>
            <a:ahLst/>
            <a:cxnLst/>
            <a:rect l="l" t="t" r="r" b="b"/>
            <a:pathLst>
              <a:path w="401319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71170" y="3934484"/>
            <a:ext cx="453390" cy="0"/>
          </a:xfrm>
          <a:custGeom>
            <a:avLst/>
            <a:gdLst/>
            <a:ahLst/>
            <a:cxnLst/>
            <a:rect l="l" t="t" r="r" b="b"/>
            <a:pathLst>
              <a:path w="453389" h="0">
                <a:moveTo>
                  <a:pt x="0" y="0"/>
                </a:moveTo>
                <a:lnTo>
                  <a:pt x="453167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00948" y="440359"/>
            <a:ext cx="1226185" cy="316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00" spc="270">
                <a:solidFill>
                  <a:srgbClr val="084477"/>
                </a:solidFill>
              </a:rPr>
              <a:t>SPORTE</a:t>
            </a:r>
            <a:endParaRPr sz="1900"/>
          </a:p>
        </p:txBody>
      </p:sp>
      <p:sp>
        <p:nvSpPr>
          <p:cNvPr id="14" name="object 14"/>
          <p:cNvSpPr txBox="1"/>
          <p:nvPr/>
        </p:nvSpPr>
        <p:spPr>
          <a:xfrm>
            <a:off x="6923602" y="1370911"/>
            <a:ext cx="960119" cy="4514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12700">
              <a:lnSpc>
                <a:spcPts val="1614"/>
              </a:lnSpc>
              <a:spcBef>
                <a:spcPts val="105"/>
              </a:spcBef>
            </a:pPr>
            <a:r>
              <a:rPr dirty="0" sz="1500" spc="30">
                <a:solidFill>
                  <a:srgbClr val="084477"/>
                </a:solidFill>
                <a:latin typeface="Arial"/>
                <a:cs typeface="Arial"/>
              </a:rPr>
              <a:t>PDLJ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735"/>
              </a:lnSpc>
            </a:pPr>
            <a:r>
              <a:rPr dirty="0" sz="1600" spc="155">
                <a:solidFill>
                  <a:srgbClr val="084477"/>
                </a:solidFill>
                <a:latin typeface="Arial"/>
                <a:cs typeface="Arial"/>
              </a:rPr>
              <a:t>egmento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2881" y="3275231"/>
            <a:ext cx="42862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0">
                <a:solidFill>
                  <a:srgbClr val="084477"/>
                </a:solidFill>
                <a:latin typeface="Times New Roman"/>
                <a:cs typeface="Times New Roman"/>
              </a:rPr>
              <a:t>TC:::P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0559" y="3204757"/>
            <a:ext cx="452755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00" spc="-85">
                <a:solidFill>
                  <a:srgbClr val="084477"/>
                </a:solidFill>
                <a:latin typeface="Arial"/>
                <a:cs typeface="Arial"/>
              </a:rPr>
              <a:t>L</a:t>
            </a:r>
            <a:r>
              <a:rPr dirty="0" sz="1300" spc="-215">
                <a:solidFill>
                  <a:srgbClr val="084477"/>
                </a:solidFill>
                <a:latin typeface="Arial"/>
                <a:cs typeface="Arial"/>
              </a:rPr>
              <a:t>J</a:t>
            </a:r>
            <a:r>
              <a:rPr dirty="0" sz="2250" spc="-160">
                <a:solidFill>
                  <a:srgbClr val="084477"/>
                </a:solidFill>
                <a:latin typeface="Arial"/>
                <a:cs typeface="Arial"/>
              </a:rPr>
              <a:t>□</a:t>
            </a:r>
            <a:r>
              <a:rPr dirty="0" sz="1700" spc="50">
                <a:solidFill>
                  <a:srgbClr val="084477"/>
                </a:solidFill>
                <a:latin typeface="Courier New"/>
                <a:cs typeface="Courier New"/>
              </a:rPr>
              <a:t>P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22098" y="5031600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 h="0">
                <a:moveTo>
                  <a:pt x="0" y="0"/>
                </a:moveTo>
                <a:lnTo>
                  <a:pt x="401241" y="0"/>
                </a:lnTo>
              </a:path>
            </a:pathLst>
          </a:custGeom>
          <a:ln w="236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95010" y="1786541"/>
            <a:ext cx="911225" cy="200025"/>
          </a:xfrm>
          <a:custGeom>
            <a:avLst/>
            <a:gdLst/>
            <a:ahLst/>
            <a:cxnLst/>
            <a:rect l="l" t="t" r="r" b="b"/>
            <a:pathLst>
              <a:path w="911225" h="200025">
                <a:moveTo>
                  <a:pt x="0" y="0"/>
                </a:moveTo>
                <a:lnTo>
                  <a:pt x="911053" y="0"/>
                </a:lnTo>
                <a:lnTo>
                  <a:pt x="911053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349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95010" y="1786541"/>
            <a:ext cx="911225" cy="200025"/>
          </a:xfrm>
          <a:custGeom>
            <a:avLst/>
            <a:gdLst/>
            <a:ahLst/>
            <a:cxnLst/>
            <a:rect l="l" t="t" r="r" b="b"/>
            <a:pathLst>
              <a:path w="911225" h="200025">
                <a:moveTo>
                  <a:pt x="0" y="0"/>
                </a:moveTo>
                <a:lnTo>
                  <a:pt x="911053" y="0"/>
                </a:lnTo>
                <a:lnTo>
                  <a:pt x="911053" y="199907"/>
                </a:lnTo>
                <a:lnTo>
                  <a:pt x="0" y="199907"/>
                </a:lnTo>
                <a:lnTo>
                  <a:pt x="0" y="0"/>
                </a:lnTo>
                <a:close/>
              </a:path>
            </a:pathLst>
          </a:custGeom>
          <a:solidFill>
            <a:srgbClr val="349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2308" y="1779637"/>
            <a:ext cx="939165" cy="201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25">
                <a:solidFill>
                  <a:srgbClr val="F0F6F6"/>
                </a:solidFill>
                <a:latin typeface="Arial"/>
                <a:cs typeface="Arial"/>
              </a:rPr>
              <a:t>comunicar.se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56635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32905" y="0"/>
            <a:ext cx="4045494" cy="5036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73644" y="1011995"/>
            <a:ext cx="0" cy="506095"/>
          </a:xfrm>
          <a:custGeom>
            <a:avLst/>
            <a:gdLst/>
            <a:ahLst/>
            <a:cxnLst/>
            <a:rect l="l" t="t" r="r" b="b"/>
            <a:pathLst>
              <a:path w="0" h="506094">
                <a:moveTo>
                  <a:pt x="0" y="505997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43472" y="5026871"/>
            <a:ext cx="590550" cy="0"/>
          </a:xfrm>
          <a:custGeom>
            <a:avLst/>
            <a:gdLst/>
            <a:ahLst/>
            <a:cxnLst/>
            <a:rect l="l" t="t" r="r" b="b"/>
            <a:pathLst>
              <a:path w="590550" h="0">
                <a:moveTo>
                  <a:pt x="0" y="0"/>
                </a:moveTo>
                <a:lnTo>
                  <a:pt x="590060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57996" y="5026871"/>
            <a:ext cx="618490" cy="0"/>
          </a:xfrm>
          <a:custGeom>
            <a:avLst/>
            <a:gdLst/>
            <a:ahLst/>
            <a:cxnLst/>
            <a:rect l="l" t="t" r="r" b="b"/>
            <a:pathLst>
              <a:path w="618490" h="0">
                <a:moveTo>
                  <a:pt x="0" y="0"/>
                </a:moveTo>
                <a:lnTo>
                  <a:pt x="618384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28187" y="5003226"/>
            <a:ext cx="883285" cy="0"/>
          </a:xfrm>
          <a:custGeom>
            <a:avLst/>
            <a:gdLst/>
            <a:ahLst/>
            <a:cxnLst/>
            <a:rect l="l" t="t" r="r" b="b"/>
            <a:pathLst>
              <a:path w="883285" h="0">
                <a:moveTo>
                  <a:pt x="0" y="0"/>
                </a:moveTo>
                <a:lnTo>
                  <a:pt x="882731" y="0"/>
                </a:lnTo>
              </a:path>
            </a:pathLst>
          </a:custGeom>
          <a:ln w="3783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87570" y="5022141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091" y="0"/>
                </a:lnTo>
              </a:path>
            </a:pathLst>
          </a:custGeom>
          <a:ln w="283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93776" y="5026871"/>
            <a:ext cx="528955" cy="0"/>
          </a:xfrm>
          <a:custGeom>
            <a:avLst/>
            <a:gdLst/>
            <a:ahLst/>
            <a:cxnLst/>
            <a:rect l="l" t="t" r="r" b="b"/>
            <a:pathLst>
              <a:path w="528954" h="0">
                <a:moveTo>
                  <a:pt x="0" y="0"/>
                </a:moveTo>
                <a:lnTo>
                  <a:pt x="528694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152550" y="718776"/>
            <a:ext cx="707390" cy="3848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50" spc="130" b="1">
                <a:solidFill>
                  <a:srgbClr val="0A4679"/>
                </a:solidFill>
                <a:latin typeface="Arial"/>
                <a:cs typeface="Arial"/>
              </a:rPr>
              <a:t>DNS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35809" y="1487690"/>
            <a:ext cx="4150360" cy="206057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 indent="6350">
              <a:lnSpc>
                <a:spcPct val="94900"/>
              </a:lnSpc>
              <a:spcBef>
                <a:spcPts val="190"/>
              </a:spcBef>
            </a:pPr>
            <a:r>
              <a:rPr dirty="0" sz="1400" spc="85">
                <a:solidFill>
                  <a:srgbClr val="0A4679"/>
                </a:solidFill>
                <a:latin typeface="Arial"/>
                <a:cs typeface="Arial"/>
              </a:rPr>
              <a:t>DNS</a:t>
            </a:r>
            <a:r>
              <a:rPr dirty="0" sz="1400" spc="-100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0A4679"/>
                </a:solidFill>
                <a:latin typeface="Arial"/>
                <a:cs typeface="Arial"/>
              </a:rPr>
              <a:t>son</a:t>
            </a:r>
            <a:r>
              <a:rPr dirty="0" sz="1400" spc="30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0A4679"/>
                </a:solidFill>
                <a:latin typeface="Arial"/>
                <a:cs typeface="Arial"/>
              </a:rPr>
              <a:t>las</a:t>
            </a:r>
            <a:r>
              <a:rPr dirty="0" sz="1400" spc="2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0A4679"/>
                </a:solidFill>
                <a:latin typeface="Arial"/>
                <a:cs typeface="Arial"/>
              </a:rPr>
              <a:t>iniciales</a:t>
            </a:r>
            <a:r>
              <a:rPr dirty="0" sz="1400" spc="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de</a:t>
            </a:r>
            <a:r>
              <a:rPr dirty="0" sz="1400" spc="5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0A4679"/>
                </a:solidFill>
                <a:latin typeface="Arial"/>
                <a:cs typeface="Arial"/>
              </a:rPr>
              <a:t>Domain</a:t>
            </a:r>
            <a:r>
              <a:rPr dirty="0" sz="1400" spc="40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114">
                <a:solidFill>
                  <a:srgbClr val="0A4679"/>
                </a:solidFill>
                <a:latin typeface="Arial"/>
                <a:cs typeface="Arial"/>
              </a:rPr>
              <a:t>Name</a:t>
            </a:r>
            <a:r>
              <a:rPr dirty="0" sz="1400" spc="-4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System  </a:t>
            </a:r>
            <a:r>
              <a:rPr dirty="0" sz="1400" spc="50">
                <a:solidFill>
                  <a:srgbClr val="0A4679"/>
                </a:solidFill>
                <a:latin typeface="Arial"/>
                <a:cs typeface="Arial"/>
              </a:rPr>
              <a:t>(sistema </a:t>
            </a:r>
            <a:r>
              <a:rPr dirty="0" sz="1400" spc="60">
                <a:solidFill>
                  <a:srgbClr val="0A4679"/>
                </a:solidFill>
                <a:latin typeface="Arial"/>
                <a:cs typeface="Arial"/>
              </a:rPr>
              <a:t>de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nombres de </a:t>
            </a:r>
            <a:r>
              <a:rPr dirty="0" sz="1400" spc="50">
                <a:solidFill>
                  <a:srgbClr val="0A4679"/>
                </a:solidFill>
                <a:latin typeface="Arial"/>
                <a:cs typeface="Arial"/>
              </a:rPr>
              <a:t>dominio) </a:t>
            </a:r>
            <a:r>
              <a:rPr dirty="0" sz="1400" spc="55">
                <a:solidFill>
                  <a:srgbClr val="0A4679"/>
                </a:solidFill>
                <a:latin typeface="Arial"/>
                <a:cs typeface="Arial"/>
              </a:rPr>
              <a:t>y es una  </a:t>
            </a:r>
            <a:r>
              <a:rPr dirty="0" sz="1400" spc="65">
                <a:solidFill>
                  <a:srgbClr val="0A4679"/>
                </a:solidFill>
                <a:latin typeface="Arial"/>
                <a:cs typeface="Arial"/>
              </a:rPr>
              <a:t>tecnología </a:t>
            </a:r>
            <a:r>
              <a:rPr dirty="0" sz="1400" spc="110">
                <a:solidFill>
                  <a:srgbClr val="0A4679"/>
                </a:solidFill>
                <a:latin typeface="Arial"/>
                <a:cs typeface="Arial"/>
              </a:rPr>
              <a:t>basada </a:t>
            </a:r>
            <a:r>
              <a:rPr dirty="0" sz="1400" spc="114">
                <a:solidFill>
                  <a:srgbClr val="0A4679"/>
                </a:solidFill>
                <a:latin typeface="Arial"/>
                <a:cs typeface="Arial"/>
              </a:rPr>
              <a:t>en </a:t>
            </a:r>
            <a:r>
              <a:rPr dirty="0" sz="1400" spc="110">
                <a:solidFill>
                  <a:srgbClr val="0A4679"/>
                </a:solidFill>
                <a:latin typeface="Arial"/>
                <a:cs typeface="Arial"/>
              </a:rPr>
              <a:t>una </a:t>
            </a:r>
            <a:r>
              <a:rPr dirty="0" sz="1400" spc="100">
                <a:solidFill>
                  <a:srgbClr val="0A4679"/>
                </a:solidFill>
                <a:latin typeface="Arial"/>
                <a:cs typeface="Arial"/>
              </a:rPr>
              <a:t>base </a:t>
            </a:r>
            <a:r>
              <a:rPr dirty="0" sz="1400" spc="105">
                <a:solidFill>
                  <a:srgbClr val="0A4679"/>
                </a:solidFill>
                <a:latin typeface="Arial"/>
                <a:cs typeface="Arial"/>
              </a:rPr>
              <a:t>de </a:t>
            </a:r>
            <a:r>
              <a:rPr dirty="0" sz="1400" spc="95">
                <a:solidFill>
                  <a:srgbClr val="0A4679"/>
                </a:solidFill>
                <a:latin typeface="Arial"/>
                <a:cs typeface="Arial"/>
              </a:rPr>
              <a:t>datos </a:t>
            </a:r>
            <a:r>
              <a:rPr dirty="0" sz="1400" spc="110">
                <a:solidFill>
                  <a:srgbClr val="0A4679"/>
                </a:solidFill>
                <a:latin typeface="Arial"/>
                <a:cs typeface="Arial"/>
              </a:rPr>
              <a:t>que  </a:t>
            </a:r>
            <a:r>
              <a:rPr dirty="0" sz="1400" spc="50">
                <a:solidFill>
                  <a:srgbClr val="0A4679"/>
                </a:solidFill>
                <a:latin typeface="Arial"/>
                <a:cs typeface="Arial"/>
              </a:rPr>
              <a:t>sirve </a:t>
            </a:r>
            <a:r>
              <a:rPr dirty="0" sz="1400" spc="105">
                <a:solidFill>
                  <a:srgbClr val="0A4679"/>
                </a:solidFill>
                <a:latin typeface="Arial"/>
                <a:cs typeface="Arial"/>
              </a:rPr>
              <a:t>para </a:t>
            </a:r>
            <a:r>
              <a:rPr dirty="0" sz="1400" spc="50">
                <a:solidFill>
                  <a:srgbClr val="0A4679"/>
                </a:solidFill>
                <a:latin typeface="Arial"/>
                <a:cs typeface="Arial"/>
              </a:rPr>
              <a:t>resolver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nombres en </a:t>
            </a:r>
            <a:r>
              <a:rPr dirty="0" sz="1400" spc="60">
                <a:solidFill>
                  <a:srgbClr val="0A4679"/>
                </a:solidFill>
                <a:latin typeface="Arial"/>
                <a:cs typeface="Arial"/>
              </a:rPr>
              <a:t>las </a:t>
            </a:r>
            <a:r>
              <a:rPr dirty="0" sz="1400" spc="65">
                <a:solidFill>
                  <a:srgbClr val="0A4679"/>
                </a:solidFill>
                <a:latin typeface="Arial"/>
                <a:cs typeface="Arial"/>
              </a:rPr>
              <a:t>redes, </a:t>
            </a:r>
            <a:r>
              <a:rPr dirty="0" sz="1400" spc="70">
                <a:solidFill>
                  <a:srgbClr val="0A4679"/>
                </a:solidFill>
                <a:latin typeface="Arial"/>
                <a:cs typeface="Arial"/>
              </a:rPr>
              <a:t>es  </a:t>
            </a:r>
            <a:r>
              <a:rPr dirty="0" sz="1400" spc="55">
                <a:solidFill>
                  <a:srgbClr val="0A4679"/>
                </a:solidFill>
                <a:latin typeface="Arial"/>
                <a:cs typeface="Arial"/>
              </a:rPr>
              <a:t>decir, </a:t>
            </a:r>
            <a:r>
              <a:rPr dirty="0" sz="1400" spc="105">
                <a:solidFill>
                  <a:srgbClr val="0A4679"/>
                </a:solidFill>
                <a:latin typeface="Arial"/>
                <a:cs typeface="Arial"/>
              </a:rPr>
              <a:t>para </a:t>
            </a:r>
            <a:r>
              <a:rPr dirty="0" sz="1400" spc="90">
                <a:solidFill>
                  <a:srgbClr val="0A4679"/>
                </a:solidFill>
                <a:latin typeface="Arial"/>
                <a:cs typeface="Arial"/>
              </a:rPr>
              <a:t>conocer </a:t>
            </a:r>
            <a:r>
              <a:rPr dirty="0" sz="1400" spc="65">
                <a:solidFill>
                  <a:srgbClr val="0A4679"/>
                </a:solidFill>
                <a:latin typeface="Arial"/>
                <a:cs typeface="Arial"/>
              </a:rPr>
              <a:t>la </a:t>
            </a: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dirección </a:t>
            </a:r>
            <a:r>
              <a:rPr dirty="0" sz="1400" spc="60">
                <a:solidFill>
                  <a:srgbClr val="0A4679"/>
                </a:solidFill>
                <a:latin typeface="Arial"/>
                <a:cs typeface="Arial"/>
              </a:rPr>
              <a:t>IP </a:t>
            </a: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de </a:t>
            </a:r>
            <a:r>
              <a:rPr dirty="0" sz="1400" spc="50">
                <a:solidFill>
                  <a:srgbClr val="0A4679"/>
                </a:solidFill>
                <a:latin typeface="Arial"/>
                <a:cs typeface="Arial"/>
              </a:rPr>
              <a:t>la  </a:t>
            </a:r>
            <a:r>
              <a:rPr dirty="0" sz="1400" spc="100">
                <a:solidFill>
                  <a:srgbClr val="0A4679"/>
                </a:solidFill>
                <a:latin typeface="Arial"/>
                <a:cs typeface="Arial"/>
              </a:rPr>
              <a:t>máquina </a:t>
            </a:r>
            <a:r>
              <a:rPr dirty="0" sz="1400" spc="110">
                <a:solidFill>
                  <a:srgbClr val="0A4679"/>
                </a:solidFill>
                <a:latin typeface="Arial"/>
                <a:cs typeface="Arial"/>
              </a:rPr>
              <a:t>donde </a:t>
            </a:r>
            <a:r>
              <a:rPr dirty="0" sz="1400" spc="90">
                <a:solidFill>
                  <a:srgbClr val="0A4679"/>
                </a:solidFill>
                <a:latin typeface="Arial"/>
                <a:cs typeface="Arial"/>
              </a:rPr>
              <a:t>está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alojado </a:t>
            </a:r>
            <a:r>
              <a:rPr dirty="0" sz="1400" spc="65">
                <a:solidFill>
                  <a:srgbClr val="0A4679"/>
                </a:solidFill>
                <a:latin typeface="Arial"/>
                <a:cs typeface="Arial"/>
              </a:rPr>
              <a:t>el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dominio </a:t>
            </a:r>
            <a:r>
              <a:rPr dirty="0" sz="1400" spc="60">
                <a:solidFill>
                  <a:srgbClr val="0A4679"/>
                </a:solidFill>
                <a:latin typeface="Arial"/>
                <a:cs typeface="Arial"/>
              </a:rPr>
              <a:t>al</a:t>
            </a:r>
            <a:r>
              <a:rPr dirty="0" sz="1400" spc="-229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0A4679"/>
                </a:solidFill>
                <a:latin typeface="Arial"/>
                <a:cs typeface="Arial"/>
              </a:rPr>
              <a:t>que 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queremos</a:t>
            </a:r>
            <a:r>
              <a:rPr dirty="0" sz="1400" spc="-30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acceder.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Arial"/>
              <a:cs typeface="Arial"/>
            </a:endParaRPr>
          </a:p>
          <a:p>
            <a:pPr algn="just" marL="17145" marR="12065" indent="1905">
              <a:lnSpc>
                <a:spcPts val="1600"/>
              </a:lnSpc>
            </a:pPr>
            <a:r>
              <a:rPr dirty="0" sz="1400" spc="70">
                <a:solidFill>
                  <a:srgbClr val="0A4679"/>
                </a:solidFill>
                <a:latin typeface="Arial"/>
                <a:cs typeface="Arial"/>
              </a:rPr>
              <a:t>Básicamente,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se </a:t>
            </a:r>
            <a:r>
              <a:rPr dirty="0" sz="1400" spc="40">
                <a:solidFill>
                  <a:srgbClr val="0A4679"/>
                </a:solidFill>
                <a:latin typeface="Arial"/>
                <a:cs typeface="Arial"/>
              </a:rPr>
              <a:t>utiliza </a:t>
            </a:r>
            <a:r>
              <a:rPr dirty="0" sz="1400" spc="105">
                <a:solidFill>
                  <a:srgbClr val="0A4679"/>
                </a:solidFill>
                <a:latin typeface="Arial"/>
                <a:cs typeface="Arial"/>
              </a:rPr>
              <a:t>para </a:t>
            </a:r>
            <a:r>
              <a:rPr dirty="0" sz="1400" spc="50">
                <a:solidFill>
                  <a:srgbClr val="0A4679"/>
                </a:solidFill>
                <a:latin typeface="Arial"/>
                <a:cs typeface="Arial"/>
              </a:rPr>
              <a:t>resolver </a:t>
            </a:r>
            <a:r>
              <a:rPr dirty="0" sz="1400" spc="85">
                <a:solidFill>
                  <a:srgbClr val="0A4679"/>
                </a:solidFill>
                <a:latin typeface="Arial"/>
                <a:cs typeface="Arial"/>
              </a:rPr>
              <a:t>nombres  </a:t>
            </a:r>
            <a:r>
              <a:rPr dirty="0" sz="1400" spc="90">
                <a:solidFill>
                  <a:srgbClr val="0A4679"/>
                </a:solidFill>
                <a:latin typeface="Arial"/>
                <a:cs typeface="Arial"/>
              </a:rPr>
              <a:t>de</a:t>
            </a:r>
            <a:r>
              <a:rPr dirty="0" sz="1400" spc="-70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0A4679"/>
                </a:solidFill>
                <a:latin typeface="Arial"/>
                <a:cs typeface="Arial"/>
              </a:rPr>
              <a:t>Internet</a:t>
            </a:r>
            <a:r>
              <a:rPr dirty="0" sz="1400" spc="-6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0A4679"/>
                </a:solidFill>
                <a:latin typeface="Arial"/>
                <a:cs typeface="Arial"/>
              </a:rPr>
              <a:t>en</a:t>
            </a:r>
            <a:r>
              <a:rPr dirty="0" sz="1400" spc="-6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0A4679"/>
                </a:solidFill>
                <a:latin typeface="Arial"/>
                <a:cs typeface="Arial"/>
              </a:rPr>
              <a:t>direcciones</a:t>
            </a:r>
            <a:r>
              <a:rPr dirty="0" sz="1400" spc="-20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-35">
                <a:solidFill>
                  <a:srgbClr val="0A4679"/>
                </a:solidFill>
                <a:latin typeface="Arial"/>
                <a:cs typeface="Arial"/>
              </a:rPr>
              <a:t>IP.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0384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66819" y="0"/>
            <a:ext cx="4111580" cy="5036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28187" y="4979581"/>
            <a:ext cx="892175" cy="0"/>
          </a:xfrm>
          <a:custGeom>
            <a:avLst/>
            <a:gdLst/>
            <a:ahLst/>
            <a:cxnLst/>
            <a:rect l="l" t="t" r="r" b="b"/>
            <a:pathLst>
              <a:path w="892175" h="0">
                <a:moveTo>
                  <a:pt x="0" y="0"/>
                </a:moveTo>
                <a:lnTo>
                  <a:pt x="892171" y="0"/>
                </a:lnTo>
              </a:path>
            </a:pathLst>
          </a:custGeom>
          <a:ln w="7093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72420" y="5026871"/>
            <a:ext cx="567055" cy="0"/>
          </a:xfrm>
          <a:custGeom>
            <a:avLst/>
            <a:gdLst/>
            <a:ahLst/>
            <a:cxnLst/>
            <a:rect l="l" t="t" r="r" b="b"/>
            <a:pathLst>
              <a:path w="567055" h="0">
                <a:moveTo>
                  <a:pt x="0" y="0"/>
                </a:moveTo>
                <a:lnTo>
                  <a:pt x="566458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38253" y="5017413"/>
            <a:ext cx="854710" cy="0"/>
          </a:xfrm>
          <a:custGeom>
            <a:avLst/>
            <a:gdLst/>
            <a:ahLst/>
            <a:cxnLst/>
            <a:rect l="l" t="t" r="r" b="b"/>
            <a:pathLst>
              <a:path w="854710" h="0">
                <a:moveTo>
                  <a:pt x="0" y="0"/>
                </a:moveTo>
                <a:lnTo>
                  <a:pt x="854408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58740" y="5026871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 h="0">
                <a:moveTo>
                  <a:pt x="0" y="0"/>
                </a:moveTo>
                <a:lnTo>
                  <a:pt x="439004" y="0"/>
                </a:lnTo>
              </a:path>
            </a:pathLst>
          </a:custGeom>
          <a:ln w="1891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06071" y="5026871"/>
            <a:ext cx="528955" cy="0"/>
          </a:xfrm>
          <a:custGeom>
            <a:avLst/>
            <a:gdLst/>
            <a:ahLst/>
            <a:cxnLst/>
            <a:rect l="l" t="t" r="r" b="b"/>
            <a:pathLst>
              <a:path w="528954" h="0">
                <a:moveTo>
                  <a:pt x="0" y="0"/>
                </a:moveTo>
                <a:lnTo>
                  <a:pt x="528694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07705" y="1122641"/>
            <a:ext cx="1176020" cy="5302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00" spc="105">
                <a:solidFill>
                  <a:srgbClr val="084677"/>
                </a:solidFill>
              </a:rPr>
              <a:t>HTTP</a:t>
            </a:r>
            <a:endParaRPr sz="3300"/>
          </a:p>
        </p:txBody>
      </p:sp>
      <p:sp>
        <p:nvSpPr>
          <p:cNvPr id="10" name="object 10"/>
          <p:cNvSpPr txBox="1"/>
          <p:nvPr/>
        </p:nvSpPr>
        <p:spPr>
          <a:xfrm>
            <a:off x="2439613" y="2193748"/>
            <a:ext cx="4139565" cy="90741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just" marL="12700" marR="5080" indent="1270">
              <a:lnSpc>
                <a:spcPts val="1710"/>
              </a:lnSpc>
              <a:spcBef>
                <a:spcPts val="235"/>
              </a:spcBef>
            </a:pPr>
            <a:r>
              <a:rPr dirty="0" sz="1500" spc="30">
                <a:solidFill>
                  <a:srgbClr val="084677"/>
                </a:solidFill>
                <a:latin typeface="Arial"/>
                <a:cs typeface="Arial"/>
              </a:rPr>
              <a:t>El </a:t>
            </a:r>
            <a:r>
              <a:rPr dirty="0" sz="1500" spc="70">
                <a:solidFill>
                  <a:srgbClr val="084677"/>
                </a:solidFill>
                <a:latin typeface="Arial"/>
                <a:cs typeface="Arial"/>
              </a:rPr>
              <a:t>Protocolo </a:t>
            </a:r>
            <a:r>
              <a:rPr dirty="0" sz="1500" spc="90">
                <a:solidFill>
                  <a:srgbClr val="084677"/>
                </a:solidFill>
                <a:latin typeface="Arial"/>
                <a:cs typeface="Arial"/>
              </a:rPr>
              <a:t>de </a:t>
            </a:r>
            <a:r>
              <a:rPr dirty="0" sz="1500" spc="75">
                <a:solidFill>
                  <a:srgbClr val="084677"/>
                </a:solidFill>
                <a:latin typeface="Arial"/>
                <a:cs typeface="Arial"/>
              </a:rPr>
              <a:t>transferencia </a:t>
            </a:r>
            <a:r>
              <a:rPr dirty="0" sz="1500" spc="95">
                <a:solidFill>
                  <a:srgbClr val="084677"/>
                </a:solidFill>
                <a:latin typeface="Arial"/>
                <a:cs typeface="Arial"/>
              </a:rPr>
              <a:t>de </a:t>
            </a:r>
            <a:r>
              <a:rPr dirty="0" sz="1500" spc="75">
                <a:solidFill>
                  <a:srgbClr val="084677"/>
                </a:solidFill>
                <a:latin typeface="Arial"/>
                <a:cs typeface="Arial"/>
              </a:rPr>
              <a:t>hipertexto  </a:t>
            </a:r>
            <a:r>
              <a:rPr dirty="0" sz="1500" spc="90">
                <a:solidFill>
                  <a:srgbClr val="084677"/>
                </a:solidFill>
                <a:latin typeface="Arial"/>
                <a:cs typeface="Arial"/>
              </a:rPr>
              <a:t>es </a:t>
            </a:r>
            <a:r>
              <a:rPr dirty="0" sz="1500" spc="65">
                <a:solidFill>
                  <a:srgbClr val="084677"/>
                </a:solidFill>
                <a:latin typeface="Arial"/>
                <a:cs typeface="Arial"/>
              </a:rPr>
              <a:t>el </a:t>
            </a:r>
            <a:r>
              <a:rPr dirty="0" sz="1500" spc="75">
                <a:solidFill>
                  <a:srgbClr val="084677"/>
                </a:solidFill>
                <a:latin typeface="Arial"/>
                <a:cs typeface="Arial"/>
              </a:rPr>
              <a:t>protocolo </a:t>
            </a:r>
            <a:r>
              <a:rPr dirty="0" sz="1500" spc="95">
                <a:solidFill>
                  <a:srgbClr val="084677"/>
                </a:solidFill>
                <a:latin typeface="Arial"/>
                <a:cs typeface="Arial"/>
              </a:rPr>
              <a:t>de </a:t>
            </a:r>
            <a:r>
              <a:rPr dirty="0" sz="1500" spc="100">
                <a:solidFill>
                  <a:srgbClr val="084677"/>
                </a:solidFill>
                <a:latin typeface="Arial"/>
                <a:cs typeface="Arial"/>
              </a:rPr>
              <a:t>comunicación que  </a:t>
            </a:r>
            <a:r>
              <a:rPr dirty="0" sz="1500" spc="85">
                <a:solidFill>
                  <a:srgbClr val="084677"/>
                </a:solidFill>
                <a:latin typeface="Arial"/>
                <a:cs typeface="Arial"/>
              </a:rPr>
              <a:t>permite</a:t>
            </a:r>
            <a:r>
              <a:rPr dirty="0" sz="1500" spc="55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084677"/>
                </a:solidFill>
                <a:latin typeface="Arial"/>
                <a:cs typeface="Arial"/>
              </a:rPr>
              <a:t>las</a:t>
            </a:r>
            <a:r>
              <a:rPr dirty="0" sz="1500" spc="-25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084677"/>
                </a:solidFill>
                <a:latin typeface="Arial"/>
                <a:cs typeface="Arial"/>
              </a:rPr>
              <a:t>transferencias</a:t>
            </a:r>
            <a:r>
              <a:rPr dirty="0" sz="1500" spc="-75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114">
                <a:solidFill>
                  <a:srgbClr val="084677"/>
                </a:solidFill>
                <a:latin typeface="Arial"/>
                <a:cs typeface="Arial"/>
              </a:rPr>
              <a:t>de</a:t>
            </a:r>
            <a:r>
              <a:rPr dirty="0" sz="1500" spc="45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85">
                <a:solidFill>
                  <a:srgbClr val="084677"/>
                </a:solidFill>
                <a:latin typeface="Arial"/>
                <a:cs typeface="Arial"/>
              </a:rPr>
              <a:t>información</a:t>
            </a:r>
            <a:r>
              <a:rPr dirty="0" sz="1500" spc="30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105">
                <a:solidFill>
                  <a:srgbClr val="084677"/>
                </a:solidFill>
                <a:latin typeface="Arial"/>
                <a:cs typeface="Arial"/>
              </a:rPr>
              <a:t>a  </a:t>
            </a:r>
            <a:r>
              <a:rPr dirty="0" sz="1500" spc="75">
                <a:solidFill>
                  <a:srgbClr val="084677"/>
                </a:solidFill>
                <a:latin typeface="Arial"/>
                <a:cs typeface="Arial"/>
              </a:rPr>
              <a:t>través</a:t>
            </a:r>
            <a:r>
              <a:rPr dirty="0" sz="1500" spc="-75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95">
                <a:solidFill>
                  <a:srgbClr val="084677"/>
                </a:solidFill>
                <a:latin typeface="Arial"/>
                <a:cs typeface="Arial"/>
              </a:rPr>
              <a:t>de</a:t>
            </a:r>
            <a:r>
              <a:rPr dirty="0" sz="1500" spc="-30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70">
                <a:solidFill>
                  <a:srgbClr val="084677"/>
                </a:solidFill>
                <a:latin typeface="Arial"/>
                <a:cs typeface="Arial"/>
              </a:rPr>
              <a:t>archivos</a:t>
            </a:r>
            <a:r>
              <a:rPr dirty="0" sz="1500" spc="-50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90">
                <a:solidFill>
                  <a:srgbClr val="084677"/>
                </a:solidFill>
                <a:latin typeface="Arial"/>
                <a:cs typeface="Arial"/>
              </a:rPr>
              <a:t>en</a:t>
            </a:r>
            <a:r>
              <a:rPr dirty="0" sz="1500" spc="-45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60">
                <a:solidFill>
                  <a:srgbClr val="084677"/>
                </a:solidFill>
                <a:latin typeface="Arial"/>
                <a:cs typeface="Arial"/>
              </a:rPr>
              <a:t>la</a:t>
            </a:r>
            <a:r>
              <a:rPr dirty="0" sz="1500" spc="-35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084677"/>
                </a:solidFill>
                <a:latin typeface="Arial"/>
                <a:cs typeface="Arial"/>
              </a:rPr>
              <a:t>World</a:t>
            </a:r>
            <a:r>
              <a:rPr dirty="0" sz="1500" spc="-85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105">
                <a:solidFill>
                  <a:srgbClr val="084677"/>
                </a:solidFill>
                <a:latin typeface="Arial"/>
                <a:cs typeface="Arial"/>
              </a:rPr>
              <a:t>Wide</a:t>
            </a:r>
            <a:r>
              <a:rPr dirty="0" sz="1500" spc="-120">
                <a:solidFill>
                  <a:srgbClr val="084677"/>
                </a:solidFill>
                <a:latin typeface="Arial"/>
                <a:cs typeface="Arial"/>
              </a:rPr>
              <a:t> </a:t>
            </a:r>
            <a:r>
              <a:rPr dirty="0" sz="1500" spc="80">
                <a:solidFill>
                  <a:srgbClr val="084677"/>
                </a:solidFill>
                <a:latin typeface="Arial"/>
                <a:cs typeface="Arial"/>
              </a:rPr>
              <a:t>Web.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56635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94271" y="0"/>
            <a:ext cx="3984128" cy="5036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73644" y="3707495"/>
            <a:ext cx="0" cy="780415"/>
          </a:xfrm>
          <a:custGeom>
            <a:avLst/>
            <a:gdLst/>
            <a:ahLst/>
            <a:cxnLst/>
            <a:rect l="l" t="t" r="r" b="b"/>
            <a:pathLst>
              <a:path w="0" h="780414">
                <a:moveTo>
                  <a:pt x="0" y="780276"/>
                </a:moveTo>
                <a:lnTo>
                  <a:pt x="0" y="0"/>
                </a:lnTo>
              </a:path>
            </a:pathLst>
          </a:custGeom>
          <a:ln w="94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39740" y="5026871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 h="0">
                <a:moveTo>
                  <a:pt x="0" y="0"/>
                </a:moveTo>
                <a:lnTo>
                  <a:pt x="415402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144579" y="1061953"/>
            <a:ext cx="725170" cy="4387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700" spc="130" b="1">
                <a:solidFill>
                  <a:srgbClr val="0A4677"/>
                </a:solidFill>
                <a:latin typeface="Arial"/>
                <a:cs typeface="Arial"/>
              </a:rPr>
              <a:t>FTP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9947" y="1927285"/>
            <a:ext cx="4145915" cy="2628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1490" algn="l"/>
                <a:tab pos="1415415" algn="l"/>
                <a:tab pos="2347595" algn="l"/>
                <a:tab pos="3225800" algn="l"/>
                <a:tab pos="4010660" algn="l"/>
              </a:tabLst>
            </a:pPr>
            <a:r>
              <a:rPr dirty="0" sz="1550" spc="15" b="0">
                <a:solidFill>
                  <a:srgbClr val="0A4677"/>
                </a:solidFill>
                <a:latin typeface="Arial"/>
                <a:cs typeface="Arial"/>
              </a:rPr>
              <a:t>Fil</a:t>
            </a:r>
            <a:r>
              <a:rPr dirty="0" sz="1550" spc="35" b="0">
                <a:solidFill>
                  <a:srgbClr val="0A4677"/>
                </a:solidFill>
                <a:latin typeface="Arial"/>
                <a:cs typeface="Arial"/>
              </a:rPr>
              <a:t>e</a:t>
            </a:r>
            <a:r>
              <a:rPr dirty="0" sz="1550" b="0">
                <a:solidFill>
                  <a:srgbClr val="0A4677"/>
                </a:solidFill>
                <a:latin typeface="Arial"/>
                <a:cs typeface="Arial"/>
              </a:rPr>
              <a:t>	</a:t>
            </a:r>
            <a:r>
              <a:rPr dirty="0" sz="1550" spc="25" b="0">
                <a:solidFill>
                  <a:srgbClr val="0A4677"/>
                </a:solidFill>
                <a:latin typeface="Arial"/>
                <a:cs typeface="Arial"/>
              </a:rPr>
              <a:t>Transfe</a:t>
            </a:r>
            <a:r>
              <a:rPr dirty="0" sz="1550" spc="20" b="0">
                <a:solidFill>
                  <a:srgbClr val="0A4677"/>
                </a:solidFill>
                <a:latin typeface="Arial"/>
                <a:cs typeface="Arial"/>
              </a:rPr>
              <a:t>r</a:t>
            </a:r>
            <a:r>
              <a:rPr dirty="0" sz="1550" b="0">
                <a:solidFill>
                  <a:srgbClr val="0A4677"/>
                </a:solidFill>
                <a:latin typeface="Arial"/>
                <a:cs typeface="Arial"/>
              </a:rPr>
              <a:t>	</a:t>
            </a:r>
            <a:r>
              <a:rPr dirty="0" sz="1550" spc="45" b="0">
                <a:solidFill>
                  <a:srgbClr val="0A4677"/>
                </a:solidFill>
                <a:latin typeface="Arial"/>
                <a:cs typeface="Arial"/>
              </a:rPr>
              <a:t>Protoco</a:t>
            </a:r>
            <a:r>
              <a:rPr dirty="0" sz="1550" spc="20" b="0">
                <a:solidFill>
                  <a:srgbClr val="0A4677"/>
                </a:solidFill>
                <a:latin typeface="Arial"/>
                <a:cs typeface="Arial"/>
              </a:rPr>
              <a:t>l</a:t>
            </a:r>
            <a:r>
              <a:rPr dirty="0" sz="1550" b="0">
                <a:solidFill>
                  <a:srgbClr val="0A4677"/>
                </a:solidFill>
                <a:latin typeface="Arial"/>
                <a:cs typeface="Arial"/>
              </a:rPr>
              <a:t>	</a:t>
            </a:r>
            <a:r>
              <a:rPr dirty="0" sz="1550" spc="65" b="0">
                <a:solidFill>
                  <a:srgbClr val="0A4677"/>
                </a:solidFill>
                <a:latin typeface="Arial"/>
                <a:cs typeface="Arial"/>
              </a:rPr>
              <a:t>permit</a:t>
            </a:r>
            <a:r>
              <a:rPr dirty="0" sz="1550" spc="85" b="0">
                <a:solidFill>
                  <a:srgbClr val="0A4677"/>
                </a:solidFill>
                <a:latin typeface="Arial"/>
                <a:cs typeface="Arial"/>
              </a:rPr>
              <a:t>e</a:t>
            </a:r>
            <a:r>
              <a:rPr dirty="0" sz="1550" b="0">
                <a:solidFill>
                  <a:srgbClr val="0A4677"/>
                </a:solidFill>
                <a:latin typeface="Arial"/>
                <a:cs typeface="Arial"/>
              </a:rPr>
              <a:t>	</a:t>
            </a:r>
            <a:r>
              <a:rPr dirty="0" sz="1550" spc="80" b="0">
                <a:solidFill>
                  <a:srgbClr val="0A4677"/>
                </a:solidFill>
                <a:latin typeface="Arial"/>
                <a:cs typeface="Arial"/>
              </a:rPr>
              <a:t>cargar</a:t>
            </a:r>
            <a:r>
              <a:rPr dirty="0" sz="1550" b="0">
                <a:solidFill>
                  <a:srgbClr val="0A4677"/>
                </a:solidFill>
                <a:latin typeface="Arial"/>
                <a:cs typeface="Arial"/>
              </a:rPr>
              <a:t>	</a:t>
            </a:r>
            <a:r>
              <a:rPr dirty="0" sz="1550" spc="95" b="0">
                <a:solidFill>
                  <a:srgbClr val="0A4677"/>
                </a:solidFill>
                <a:latin typeface="Arial"/>
                <a:cs typeface="Arial"/>
              </a:rPr>
              <a:t>o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6195" rIns="0" bIns="0" rtlCol="0" vert="horz">
            <a:spAutoFit/>
          </a:bodyPr>
          <a:lstStyle/>
          <a:p>
            <a:pPr marL="15875" marR="12065">
              <a:lnSpc>
                <a:spcPts val="1710"/>
              </a:lnSpc>
              <a:spcBef>
                <a:spcPts val="285"/>
              </a:spcBef>
            </a:pPr>
            <a:r>
              <a:rPr dirty="0" spc="65"/>
              <a:t>descargar </a:t>
            </a:r>
            <a:r>
              <a:rPr dirty="0" spc="50"/>
              <a:t>archivos </a:t>
            </a:r>
            <a:r>
              <a:rPr dirty="0" spc="65"/>
              <a:t>de un </a:t>
            </a:r>
            <a:r>
              <a:rPr dirty="0" spc="40"/>
              <a:t>servidor </a:t>
            </a:r>
            <a:r>
              <a:rPr dirty="0" spc="50"/>
              <a:t>a través  </a:t>
            </a:r>
            <a:r>
              <a:rPr dirty="0" spc="65"/>
              <a:t>de un</a:t>
            </a:r>
            <a:r>
              <a:rPr dirty="0" spc="-215"/>
              <a:t> </a:t>
            </a:r>
            <a:r>
              <a:rPr dirty="0" spc="40"/>
              <a:t>cliente</a:t>
            </a:r>
            <a:r>
              <a:rPr dirty="0" spc="40">
                <a:solidFill>
                  <a:srgbClr val="1C6087"/>
                </a:solidFill>
              </a:rPr>
              <a:t>.</a:t>
            </a:r>
          </a:p>
          <a:p>
            <a:pPr marL="12700" indent="-635">
              <a:lnSpc>
                <a:spcPts val="1610"/>
              </a:lnSpc>
              <a:tabLst>
                <a:tab pos="533400" algn="l"/>
                <a:tab pos="2050414" algn="l"/>
                <a:tab pos="3806190" algn="l"/>
              </a:tabLst>
            </a:pPr>
            <a:r>
              <a:rPr dirty="0" spc="75"/>
              <a:t>Co</a:t>
            </a:r>
            <a:r>
              <a:rPr dirty="0" spc="70"/>
              <a:t>n</a:t>
            </a:r>
            <a:r>
              <a:rPr dirty="0"/>
              <a:t>	</a:t>
            </a:r>
            <a:r>
              <a:rPr dirty="0" spc="85"/>
              <a:t>bas</a:t>
            </a:r>
            <a:r>
              <a:rPr dirty="0" spc="95"/>
              <a:t>e</a:t>
            </a:r>
            <a:r>
              <a:rPr dirty="0"/>
              <a:t> </a:t>
            </a:r>
            <a:r>
              <a:rPr dirty="0" spc="125"/>
              <a:t> </a:t>
            </a:r>
            <a:r>
              <a:rPr dirty="0" spc="90"/>
              <a:t>e</a:t>
            </a:r>
            <a:r>
              <a:rPr dirty="0" spc="95"/>
              <a:t>n</a:t>
            </a:r>
            <a:r>
              <a:rPr dirty="0"/>
              <a:t> </a:t>
            </a:r>
            <a:r>
              <a:rPr dirty="0" spc="120"/>
              <a:t> </a:t>
            </a:r>
            <a:r>
              <a:rPr dirty="0" spc="65"/>
              <a:t>est</a:t>
            </a:r>
            <a:r>
              <a:rPr dirty="0" spc="85"/>
              <a:t>a</a:t>
            </a:r>
            <a:r>
              <a:rPr dirty="0"/>
              <a:t>	</a:t>
            </a:r>
            <a:r>
              <a:rPr dirty="0" spc="65"/>
              <a:t>funcionalidad</a:t>
            </a:r>
            <a:r>
              <a:rPr dirty="0" spc="40"/>
              <a:t>,</a:t>
            </a:r>
            <a:r>
              <a:rPr dirty="0"/>
              <a:t> </a:t>
            </a:r>
            <a:r>
              <a:rPr dirty="0" spc="95"/>
              <a:t> </a:t>
            </a:r>
            <a:r>
              <a:rPr dirty="0" spc="80"/>
              <a:t>e</a:t>
            </a:r>
            <a:r>
              <a:rPr dirty="0" spc="35"/>
              <a:t>l</a:t>
            </a:r>
            <a:r>
              <a:rPr dirty="0"/>
              <a:t>	</a:t>
            </a:r>
            <a:r>
              <a:rPr dirty="0" spc="20"/>
              <a:t>File</a:t>
            </a:r>
          </a:p>
          <a:p>
            <a:pPr marL="15240" marR="26670" indent="-2540">
              <a:lnSpc>
                <a:spcPts val="1680"/>
              </a:lnSpc>
              <a:spcBef>
                <a:spcPts val="135"/>
              </a:spcBef>
              <a:tabLst>
                <a:tab pos="979169" algn="l"/>
                <a:tab pos="1946910" algn="l"/>
                <a:tab pos="2572385" algn="l"/>
                <a:tab pos="3209925" algn="l"/>
              </a:tabLst>
            </a:pPr>
            <a:r>
              <a:rPr dirty="0" spc="25"/>
              <a:t>Transfe</a:t>
            </a:r>
            <a:r>
              <a:rPr dirty="0" spc="20"/>
              <a:t>r</a:t>
            </a:r>
            <a:r>
              <a:rPr dirty="0"/>
              <a:t>	</a:t>
            </a:r>
            <a:r>
              <a:rPr dirty="0" spc="45"/>
              <a:t>Protoco</a:t>
            </a:r>
            <a:r>
              <a:rPr dirty="0" spc="20"/>
              <a:t>l</a:t>
            </a:r>
            <a:r>
              <a:rPr dirty="0"/>
              <a:t>	</a:t>
            </a:r>
            <a:r>
              <a:rPr dirty="0" spc="40"/>
              <a:t>sirve</a:t>
            </a:r>
            <a:r>
              <a:rPr dirty="0"/>
              <a:t>	</a:t>
            </a:r>
            <a:r>
              <a:rPr dirty="0" spc="90"/>
              <a:t>par</a:t>
            </a:r>
            <a:r>
              <a:rPr dirty="0" spc="110"/>
              <a:t>a</a:t>
            </a:r>
            <a:r>
              <a:rPr dirty="0"/>
              <a:t>	</a:t>
            </a:r>
            <a:r>
              <a:rPr dirty="0" spc="65"/>
              <a:t>compartir  </a:t>
            </a:r>
            <a:r>
              <a:rPr dirty="0" spc="50"/>
              <a:t>archivos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07690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0358" y="0"/>
            <a:ext cx="3918041" cy="5036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73644" y="3655476"/>
            <a:ext cx="0" cy="605790"/>
          </a:xfrm>
          <a:custGeom>
            <a:avLst/>
            <a:gdLst/>
            <a:ahLst/>
            <a:cxnLst/>
            <a:rect l="l" t="t" r="r" b="b"/>
            <a:pathLst>
              <a:path w="0" h="605789">
                <a:moveTo>
                  <a:pt x="0" y="605305"/>
                </a:moveTo>
                <a:lnTo>
                  <a:pt x="0" y="0"/>
                </a:lnTo>
              </a:path>
            </a:pathLst>
          </a:custGeom>
          <a:ln w="1416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54761" y="4582350"/>
            <a:ext cx="0" cy="454659"/>
          </a:xfrm>
          <a:custGeom>
            <a:avLst/>
            <a:gdLst/>
            <a:ahLst/>
            <a:cxnLst/>
            <a:rect l="l" t="t" r="r" b="b"/>
            <a:pathLst>
              <a:path w="0" h="454660">
                <a:moveTo>
                  <a:pt x="0" y="0"/>
                </a:moveTo>
                <a:lnTo>
                  <a:pt x="0" y="454048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602" y="5026871"/>
            <a:ext cx="467359" cy="0"/>
          </a:xfrm>
          <a:custGeom>
            <a:avLst/>
            <a:gdLst/>
            <a:ahLst/>
            <a:cxnLst/>
            <a:rect l="l" t="t" r="r" b="b"/>
            <a:pathLst>
              <a:path w="467359" h="0">
                <a:moveTo>
                  <a:pt x="0" y="0"/>
                </a:moveTo>
                <a:lnTo>
                  <a:pt x="467328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09060" y="5026871"/>
            <a:ext cx="425450" cy="0"/>
          </a:xfrm>
          <a:custGeom>
            <a:avLst/>
            <a:gdLst/>
            <a:ahLst/>
            <a:cxnLst/>
            <a:rect l="l" t="t" r="r" b="b"/>
            <a:pathLst>
              <a:path w="425450" h="0">
                <a:moveTo>
                  <a:pt x="0" y="0"/>
                </a:moveTo>
                <a:lnTo>
                  <a:pt x="424844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28187" y="5022141"/>
            <a:ext cx="581025" cy="0"/>
          </a:xfrm>
          <a:custGeom>
            <a:avLst/>
            <a:gdLst/>
            <a:ahLst/>
            <a:cxnLst/>
            <a:rect l="l" t="t" r="r" b="b"/>
            <a:pathLst>
              <a:path w="581025" h="0">
                <a:moveTo>
                  <a:pt x="0" y="0"/>
                </a:moveTo>
                <a:lnTo>
                  <a:pt x="580620" y="0"/>
                </a:lnTo>
              </a:path>
            </a:pathLst>
          </a:custGeom>
          <a:ln w="1418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34073" y="967768"/>
            <a:ext cx="933450" cy="392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80">
                <a:solidFill>
                  <a:srgbClr val="0A4679"/>
                </a:solidFill>
              </a:rPr>
              <a:t>DHCP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2435809" y="1936939"/>
            <a:ext cx="4147820" cy="14554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 indent="5715">
              <a:lnSpc>
                <a:spcPct val="94900"/>
              </a:lnSpc>
              <a:spcBef>
                <a:spcPts val="190"/>
              </a:spcBef>
            </a:pPr>
            <a:r>
              <a:rPr dirty="0" sz="1400" spc="35">
                <a:solidFill>
                  <a:srgbClr val="0A4679"/>
                </a:solidFill>
                <a:latin typeface="Arial"/>
                <a:cs typeface="Arial"/>
              </a:rPr>
              <a:t>El</a:t>
            </a:r>
            <a:r>
              <a:rPr dirty="0" sz="1400" spc="-110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0A4679"/>
                </a:solidFill>
                <a:latin typeface="Arial"/>
                <a:cs typeface="Arial"/>
              </a:rPr>
              <a:t>Protocolo</a:t>
            </a:r>
            <a:r>
              <a:rPr dirty="0" sz="1400" spc="4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de</a:t>
            </a:r>
            <a:r>
              <a:rPr dirty="0" sz="1400" spc="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configuración</a:t>
            </a:r>
            <a:r>
              <a:rPr dirty="0" sz="1400" spc="4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0A4679"/>
                </a:solidFill>
                <a:latin typeface="Arial"/>
                <a:cs typeface="Arial"/>
              </a:rPr>
              <a:t>dinámica</a:t>
            </a:r>
            <a:r>
              <a:rPr dirty="0" sz="1400" spc="40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0A4679"/>
                </a:solidFill>
                <a:latin typeface="Arial"/>
                <a:cs typeface="Arial"/>
              </a:rPr>
              <a:t>de</a:t>
            </a:r>
            <a:r>
              <a:rPr dirty="0" sz="1400" spc="-4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host  </a:t>
            </a:r>
            <a:r>
              <a:rPr dirty="0" sz="1400" spc="5">
                <a:solidFill>
                  <a:srgbClr val="0A4679"/>
                </a:solidFill>
                <a:latin typeface="Arial"/>
                <a:cs typeface="Arial"/>
              </a:rPr>
              <a:t>(DHCP) es un</a:t>
            </a:r>
            <a:r>
              <a:rPr dirty="0" sz="1400" spc="39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protocolo cliente/servidor </a:t>
            </a:r>
            <a:r>
              <a:rPr dirty="0" sz="1400" spc="95">
                <a:solidFill>
                  <a:srgbClr val="0A4679"/>
                </a:solidFill>
                <a:latin typeface="Arial"/>
                <a:cs typeface="Arial"/>
              </a:rPr>
              <a:t>que  </a:t>
            </a: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proporciona </a:t>
            </a:r>
            <a:r>
              <a:rPr dirty="0" sz="1400" spc="110">
                <a:solidFill>
                  <a:srgbClr val="0A4679"/>
                </a:solidFill>
                <a:latin typeface="Arial"/>
                <a:cs typeface="Arial"/>
              </a:rPr>
              <a:t>automáticamente </a:t>
            </a:r>
            <a:r>
              <a:rPr dirty="0" sz="1400" spc="120">
                <a:solidFill>
                  <a:srgbClr val="0A4679"/>
                </a:solidFill>
                <a:latin typeface="Arial"/>
                <a:cs typeface="Arial"/>
              </a:rPr>
              <a:t>un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host </a:t>
            </a:r>
            <a:r>
              <a:rPr dirty="0" sz="1400" spc="95">
                <a:solidFill>
                  <a:srgbClr val="0A4679"/>
                </a:solidFill>
                <a:latin typeface="Arial"/>
                <a:cs typeface="Arial"/>
              </a:rPr>
              <a:t>de  </a:t>
            </a:r>
            <a:r>
              <a:rPr dirty="0" sz="1400" spc="60">
                <a:solidFill>
                  <a:srgbClr val="0A4679"/>
                </a:solidFill>
                <a:latin typeface="Arial"/>
                <a:cs typeface="Arial"/>
              </a:rPr>
              <a:t>Protocolo </a:t>
            </a: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de </a:t>
            </a:r>
            <a:r>
              <a:rPr dirty="0" sz="1400" spc="65">
                <a:solidFill>
                  <a:srgbClr val="0A4679"/>
                </a:solidFill>
                <a:latin typeface="Arial"/>
                <a:cs typeface="Arial"/>
              </a:rPr>
              <a:t>Internet </a:t>
            </a:r>
            <a:r>
              <a:rPr dirty="0" sz="1400" spc="-25">
                <a:solidFill>
                  <a:srgbClr val="0A4679"/>
                </a:solidFill>
                <a:latin typeface="Arial"/>
                <a:cs typeface="Arial"/>
              </a:rPr>
              <a:t>(IP) </a:t>
            </a:r>
            <a:r>
              <a:rPr dirty="0" sz="1400" spc="-30">
                <a:solidFill>
                  <a:srgbClr val="0A4679"/>
                </a:solidFill>
                <a:latin typeface="Arial"/>
                <a:cs typeface="Arial"/>
              </a:rPr>
              <a:t>con su </a:t>
            </a: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dirección </a:t>
            </a:r>
            <a:r>
              <a:rPr dirty="0" sz="1400" spc="35">
                <a:solidFill>
                  <a:srgbClr val="0A4679"/>
                </a:solidFill>
                <a:latin typeface="Arial"/>
                <a:cs typeface="Arial"/>
              </a:rPr>
              <a:t>IP </a:t>
            </a:r>
            <a:r>
              <a:rPr dirty="0" sz="1400" spc="40">
                <a:solidFill>
                  <a:srgbClr val="0A4679"/>
                </a:solidFill>
                <a:latin typeface="Arial"/>
                <a:cs typeface="Arial"/>
              </a:rPr>
              <a:t>y  </a:t>
            </a:r>
            <a:r>
              <a:rPr dirty="0" sz="1400" spc="85">
                <a:solidFill>
                  <a:srgbClr val="0A4679"/>
                </a:solidFill>
                <a:latin typeface="Arial"/>
                <a:cs typeface="Arial"/>
              </a:rPr>
              <a:t>otra </a:t>
            </a: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información </a:t>
            </a:r>
            <a:r>
              <a:rPr dirty="0" sz="1400" spc="90">
                <a:solidFill>
                  <a:srgbClr val="0A4679"/>
                </a:solidFill>
                <a:latin typeface="Arial"/>
                <a:cs typeface="Arial"/>
              </a:rPr>
              <a:t>de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configuración </a:t>
            </a: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relacionada,  </a:t>
            </a:r>
            <a:r>
              <a:rPr dirty="0" sz="1400" spc="120">
                <a:solidFill>
                  <a:srgbClr val="0A4679"/>
                </a:solidFill>
                <a:latin typeface="Arial"/>
                <a:cs typeface="Arial"/>
              </a:rPr>
              <a:t>como </a:t>
            </a:r>
            <a:r>
              <a:rPr dirty="0" sz="1400" spc="70">
                <a:solidFill>
                  <a:srgbClr val="0A4679"/>
                </a:solidFill>
                <a:latin typeface="Arial"/>
                <a:cs typeface="Arial"/>
              </a:rPr>
              <a:t>la </a:t>
            </a:r>
            <a:r>
              <a:rPr dirty="0" sz="1400" spc="100">
                <a:solidFill>
                  <a:srgbClr val="0A4679"/>
                </a:solidFill>
                <a:latin typeface="Arial"/>
                <a:cs typeface="Arial"/>
              </a:rPr>
              <a:t>máscara de </a:t>
            </a:r>
            <a:r>
              <a:rPr dirty="0" sz="1400" spc="90">
                <a:solidFill>
                  <a:srgbClr val="0A4679"/>
                </a:solidFill>
                <a:latin typeface="Arial"/>
                <a:cs typeface="Arial"/>
              </a:rPr>
              <a:t>subred y </a:t>
            </a:r>
            <a:r>
              <a:rPr dirty="0" sz="1400" spc="65">
                <a:solidFill>
                  <a:srgbClr val="0A4679"/>
                </a:solidFill>
                <a:latin typeface="Arial"/>
                <a:cs typeface="Arial"/>
              </a:rPr>
              <a:t>la </a:t>
            </a:r>
            <a:r>
              <a:rPr dirty="0" sz="1400" spc="95">
                <a:solidFill>
                  <a:srgbClr val="0A4679"/>
                </a:solidFill>
                <a:latin typeface="Arial"/>
                <a:cs typeface="Arial"/>
              </a:rPr>
              <a:t>puerta </a:t>
            </a:r>
            <a:r>
              <a:rPr dirty="0" sz="1400" spc="110">
                <a:solidFill>
                  <a:srgbClr val="0A4679"/>
                </a:solidFill>
                <a:latin typeface="Arial"/>
                <a:cs typeface="Arial"/>
              </a:rPr>
              <a:t>de  </a:t>
            </a:r>
            <a:r>
              <a:rPr dirty="0" sz="1400" spc="90">
                <a:solidFill>
                  <a:srgbClr val="0A4679"/>
                </a:solidFill>
                <a:latin typeface="Arial"/>
                <a:cs typeface="Arial"/>
              </a:rPr>
              <a:t>enlace</a:t>
            </a:r>
            <a:r>
              <a:rPr dirty="0" sz="1400" spc="-130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95">
                <a:solidFill>
                  <a:srgbClr val="0A4679"/>
                </a:solidFill>
                <a:latin typeface="Arial"/>
                <a:cs typeface="Arial"/>
              </a:rPr>
              <a:t>predeterminada.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856635" cy="503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14650" y="4724218"/>
            <a:ext cx="802482" cy="312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66819" y="0"/>
            <a:ext cx="4111580" cy="5036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978364" y="657324"/>
            <a:ext cx="0" cy="2818765"/>
          </a:xfrm>
          <a:custGeom>
            <a:avLst/>
            <a:gdLst/>
            <a:ahLst/>
            <a:cxnLst/>
            <a:rect l="l" t="t" r="r" b="b"/>
            <a:pathLst>
              <a:path w="0" h="2818765">
                <a:moveTo>
                  <a:pt x="0" y="2818452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68941" y="3745326"/>
            <a:ext cx="0" cy="1291590"/>
          </a:xfrm>
          <a:custGeom>
            <a:avLst/>
            <a:gdLst/>
            <a:ahLst/>
            <a:cxnLst/>
            <a:rect l="l" t="t" r="r" b="b"/>
            <a:pathLst>
              <a:path w="0" h="1291589">
                <a:moveTo>
                  <a:pt x="0" y="0"/>
                </a:moveTo>
                <a:lnTo>
                  <a:pt x="0" y="1291072"/>
                </a:lnTo>
              </a:path>
            </a:pathLst>
          </a:custGeom>
          <a:ln w="189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78364" y="0"/>
            <a:ext cx="0" cy="401955"/>
          </a:xfrm>
          <a:custGeom>
            <a:avLst/>
            <a:gdLst/>
            <a:ahLst/>
            <a:cxnLst/>
            <a:rect l="l" t="t" r="r" b="b"/>
            <a:pathLst>
              <a:path w="0" h="401955">
                <a:moveTo>
                  <a:pt x="0" y="401960"/>
                </a:moveTo>
                <a:lnTo>
                  <a:pt x="0" y="0"/>
                </a:lnTo>
              </a:path>
            </a:pathLst>
          </a:custGeom>
          <a:ln w="188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68307" y="5026871"/>
            <a:ext cx="793115" cy="0"/>
          </a:xfrm>
          <a:custGeom>
            <a:avLst/>
            <a:gdLst/>
            <a:ahLst/>
            <a:cxnLst/>
            <a:rect l="l" t="t" r="r" b="b"/>
            <a:pathLst>
              <a:path w="793115" h="0">
                <a:moveTo>
                  <a:pt x="0" y="0"/>
                </a:moveTo>
                <a:lnTo>
                  <a:pt x="793041" y="0"/>
                </a:lnTo>
              </a:path>
            </a:pathLst>
          </a:custGeom>
          <a:ln w="945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133805" y="1055582"/>
            <a:ext cx="765175" cy="4464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750" spc="50" b="1">
                <a:solidFill>
                  <a:srgbClr val="0A4679"/>
                </a:solidFill>
                <a:latin typeface="Arial"/>
                <a:cs typeface="Arial"/>
              </a:rPr>
              <a:t>SSH</a:t>
            </a:r>
            <a:endParaRPr sz="27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38480" y="1936939"/>
            <a:ext cx="4131945" cy="24002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5" b="0">
                <a:solidFill>
                  <a:srgbClr val="0A4679"/>
                </a:solidFill>
                <a:latin typeface="Arial"/>
                <a:cs typeface="Arial"/>
              </a:rPr>
              <a:t>SSH </a:t>
            </a:r>
            <a:r>
              <a:rPr dirty="0" sz="1400" spc="50" b="0">
                <a:solidFill>
                  <a:srgbClr val="0A4679"/>
                </a:solidFill>
                <a:latin typeface="Arial"/>
                <a:cs typeface="Arial"/>
              </a:rPr>
              <a:t>(Secure </a:t>
            </a:r>
            <a:r>
              <a:rPr dirty="0" sz="1400" spc="10" b="0">
                <a:solidFill>
                  <a:srgbClr val="0A4679"/>
                </a:solidFill>
                <a:latin typeface="Arial"/>
                <a:cs typeface="Arial"/>
              </a:rPr>
              <a:t>Shell) </a:t>
            </a:r>
            <a:r>
              <a:rPr dirty="0" sz="1400" spc="20" b="0">
                <a:solidFill>
                  <a:srgbClr val="0A4679"/>
                </a:solidFill>
                <a:latin typeface="Arial"/>
                <a:cs typeface="Arial"/>
              </a:rPr>
              <a:t>es un </a:t>
            </a:r>
            <a:r>
              <a:rPr dirty="0" sz="1400" spc="75" b="0">
                <a:solidFill>
                  <a:srgbClr val="0A4679"/>
                </a:solidFill>
                <a:latin typeface="Arial"/>
                <a:cs typeface="Arial"/>
              </a:rPr>
              <a:t>protocolo </a:t>
            </a:r>
            <a:r>
              <a:rPr dirty="0" sz="1400" spc="95" b="0">
                <a:solidFill>
                  <a:srgbClr val="0A4679"/>
                </a:solidFill>
                <a:latin typeface="Arial"/>
                <a:cs typeface="Arial"/>
              </a:rPr>
              <a:t>que</a:t>
            </a:r>
            <a:r>
              <a:rPr dirty="0" sz="1400" spc="-145" b="0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60" b="0">
                <a:solidFill>
                  <a:srgbClr val="0A4679"/>
                </a:solidFill>
                <a:latin typeface="Arial"/>
                <a:cs typeface="Arial"/>
              </a:rPr>
              <a:t>facilita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39550" y="2140284"/>
            <a:ext cx="4147820" cy="84518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just" marL="12700" marR="5080">
              <a:lnSpc>
                <a:spcPct val="94600"/>
              </a:lnSpc>
              <a:spcBef>
                <a:spcPts val="195"/>
              </a:spcBef>
            </a:pP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las </a:t>
            </a:r>
            <a:r>
              <a:rPr dirty="0" sz="1400" spc="100">
                <a:solidFill>
                  <a:srgbClr val="0A4679"/>
                </a:solidFill>
                <a:latin typeface="Arial"/>
                <a:cs typeface="Arial"/>
              </a:rPr>
              <a:t>comunicaciones </a:t>
            </a:r>
            <a:r>
              <a:rPr dirty="0" sz="1400" spc="75">
                <a:solidFill>
                  <a:srgbClr val="0A4679"/>
                </a:solidFill>
                <a:latin typeface="Arial"/>
                <a:cs typeface="Arial"/>
              </a:rPr>
              <a:t>seguras </a:t>
            </a:r>
            <a:r>
              <a:rPr dirty="0" sz="1400" spc="90">
                <a:solidFill>
                  <a:srgbClr val="0A4679"/>
                </a:solidFill>
                <a:latin typeface="Arial"/>
                <a:cs typeface="Arial"/>
              </a:rPr>
              <a:t>entre </a:t>
            </a:r>
            <a:r>
              <a:rPr dirty="0" sz="1400" spc="105">
                <a:solidFill>
                  <a:srgbClr val="0A4679"/>
                </a:solidFill>
                <a:latin typeface="Arial"/>
                <a:cs typeface="Arial"/>
              </a:rPr>
              <a:t>dos  </a:t>
            </a:r>
            <a:r>
              <a:rPr dirty="0" sz="1400" spc="70">
                <a:solidFill>
                  <a:srgbClr val="0A4679"/>
                </a:solidFill>
                <a:latin typeface="Arial"/>
                <a:cs typeface="Arial"/>
              </a:rPr>
              <a:t>sistemas </a:t>
            </a:r>
            <a:r>
              <a:rPr dirty="0" sz="1400" spc="95">
                <a:solidFill>
                  <a:srgbClr val="0A4679"/>
                </a:solidFill>
                <a:latin typeface="Arial"/>
                <a:cs typeface="Arial"/>
              </a:rPr>
              <a:t>usando una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arquitectura </a:t>
            </a:r>
            <a:r>
              <a:rPr dirty="0" sz="1400" spc="70">
                <a:solidFill>
                  <a:srgbClr val="0A4679"/>
                </a:solidFill>
                <a:latin typeface="Arial"/>
                <a:cs typeface="Arial"/>
              </a:rPr>
              <a:t>cliente/  </a:t>
            </a:r>
            <a:r>
              <a:rPr dirty="0" sz="1400" spc="55">
                <a:solidFill>
                  <a:srgbClr val="0A4679"/>
                </a:solidFill>
                <a:latin typeface="Arial"/>
                <a:cs typeface="Arial"/>
              </a:rPr>
              <a:t>servidor </a:t>
            </a:r>
            <a:r>
              <a:rPr dirty="0" sz="1400" spc="60">
                <a:solidFill>
                  <a:srgbClr val="0A4679"/>
                </a:solidFill>
                <a:latin typeface="Arial"/>
                <a:cs typeface="Arial"/>
              </a:rPr>
              <a:t>y </a:t>
            </a:r>
            <a:r>
              <a:rPr dirty="0" sz="1400" spc="65">
                <a:solidFill>
                  <a:srgbClr val="0A4679"/>
                </a:solidFill>
                <a:latin typeface="Arial"/>
                <a:cs typeface="Arial"/>
              </a:rPr>
              <a:t>que </a:t>
            </a:r>
            <a:r>
              <a:rPr dirty="0" sz="1400" spc="90">
                <a:solidFill>
                  <a:srgbClr val="0A4679"/>
                </a:solidFill>
                <a:latin typeface="Arial"/>
                <a:cs typeface="Arial"/>
              </a:rPr>
              <a:t>permite </a:t>
            </a:r>
            <a:r>
              <a:rPr dirty="0" sz="1400" spc="110">
                <a:solidFill>
                  <a:srgbClr val="0A4679"/>
                </a:solidFill>
                <a:latin typeface="Arial"/>
                <a:cs typeface="Arial"/>
              </a:rPr>
              <a:t>a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los </a:t>
            </a:r>
            <a:r>
              <a:rPr dirty="0" sz="1400" spc="60">
                <a:solidFill>
                  <a:srgbClr val="0A4679"/>
                </a:solidFill>
                <a:latin typeface="Arial"/>
                <a:cs typeface="Arial"/>
              </a:rPr>
              <a:t>usuarios  </a:t>
            </a:r>
            <a:r>
              <a:rPr dirty="0" sz="1400" spc="95">
                <a:solidFill>
                  <a:srgbClr val="0A4679"/>
                </a:solidFill>
                <a:latin typeface="Arial"/>
                <a:cs typeface="Arial"/>
              </a:rPr>
              <a:t>conectarse</a:t>
            </a:r>
            <a:r>
              <a:rPr dirty="0" sz="1400" spc="-70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110">
                <a:solidFill>
                  <a:srgbClr val="0A4679"/>
                </a:solidFill>
                <a:latin typeface="Arial"/>
                <a:cs typeface="Arial"/>
              </a:rPr>
              <a:t>a</a:t>
            </a:r>
            <a:r>
              <a:rPr dirty="0" sz="1400" spc="-5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105">
                <a:solidFill>
                  <a:srgbClr val="0A4679"/>
                </a:solidFill>
                <a:latin typeface="Arial"/>
                <a:cs typeface="Arial"/>
              </a:rPr>
              <a:t>un</a:t>
            </a:r>
            <a:r>
              <a:rPr dirty="0" sz="1400" spc="-5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0A4679"/>
                </a:solidFill>
                <a:latin typeface="Arial"/>
                <a:cs typeface="Arial"/>
              </a:rPr>
              <a:t>host</a:t>
            </a:r>
            <a:r>
              <a:rPr dirty="0" sz="1400" spc="-75">
                <a:solidFill>
                  <a:srgbClr val="0A4679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0A4679"/>
                </a:solidFill>
                <a:latin typeface="Arial"/>
                <a:cs typeface="Arial"/>
              </a:rPr>
              <a:t>remotamente.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8400" cy="50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2022-10-26T19:41:40Z</dcterms:created>
  <dcterms:modified xsi:type="dcterms:W3CDTF">2022-10-26T19:41:40Z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2022-10-26T00:00:00Z</vt:filetime>
  </property>
  <property fmtid="{D5CDD505-2E9C-101B-9397-08002B2CF9AE}" pid="3" name="Creator">
    <vt:lpwstr>PDFKit</vt:lpwstr>
  </property>
  <property fmtid="{D5CDD505-2E9C-101B-9397-08002B2CF9AE}" pid="4" name="LastSaved">
    <vt:filetime>2022-10-26T00:00:00Z</vt:filetime>
  </property>
</Properties>
</file>